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5"/>
  </p:sldMasterIdLst>
  <p:notesMasterIdLst>
    <p:notesMasterId r:id="rId23"/>
  </p:notesMasterIdLst>
  <p:handoutMasterIdLst>
    <p:handoutMasterId r:id="rId24"/>
  </p:handoutMasterIdLst>
  <p:sldIdLst>
    <p:sldId id="363" r:id="rId6"/>
    <p:sldId id="257" r:id="rId7"/>
    <p:sldId id="3213" r:id="rId8"/>
    <p:sldId id="1370" r:id="rId9"/>
    <p:sldId id="1524" r:id="rId10"/>
    <p:sldId id="3214" r:id="rId11"/>
    <p:sldId id="3206" r:id="rId12"/>
    <p:sldId id="2482" r:id="rId13"/>
    <p:sldId id="1436" r:id="rId14"/>
    <p:sldId id="2470" r:id="rId15"/>
    <p:sldId id="1579" r:id="rId16"/>
    <p:sldId id="1568" r:id="rId17"/>
    <p:sldId id="295" r:id="rId18"/>
    <p:sldId id="296" r:id="rId19"/>
    <p:sldId id="1578" r:id="rId20"/>
    <p:sldId id="409" r:id="rId21"/>
    <p:sldId id="927" r:id="rId22"/>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239348" indent="103599"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479886" indent="206006"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719233" indent="309604"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959772" indent="412011"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729" algn="l" defTabSz="342946" rtl="0" eaLnBrk="1" latinLnBrk="0" hangingPunct="1">
      <a:defRPr kern="1200">
        <a:solidFill>
          <a:schemeClr val="tx1"/>
        </a:solidFill>
        <a:latin typeface="Arial" charset="0"/>
        <a:ea typeface="ＭＳ Ｐゴシック" charset="0"/>
        <a:cs typeface="ＭＳ Ｐゴシック" charset="0"/>
      </a:defRPr>
    </a:lvl6pPr>
    <a:lvl7pPr marL="2057674" algn="l" defTabSz="342946" rtl="0" eaLnBrk="1" latinLnBrk="0" hangingPunct="1">
      <a:defRPr kern="1200">
        <a:solidFill>
          <a:schemeClr val="tx1"/>
        </a:solidFill>
        <a:latin typeface="Arial" charset="0"/>
        <a:ea typeface="ＭＳ Ｐゴシック" charset="0"/>
        <a:cs typeface="ＭＳ Ｐゴシック" charset="0"/>
      </a:defRPr>
    </a:lvl7pPr>
    <a:lvl8pPr marL="2400620" algn="l" defTabSz="342946" rtl="0" eaLnBrk="1" latinLnBrk="0" hangingPunct="1">
      <a:defRPr kern="1200">
        <a:solidFill>
          <a:schemeClr val="tx1"/>
        </a:solidFill>
        <a:latin typeface="Arial" charset="0"/>
        <a:ea typeface="ＭＳ Ｐゴシック" charset="0"/>
        <a:cs typeface="ＭＳ Ｐゴシック" charset="0"/>
      </a:defRPr>
    </a:lvl8pPr>
    <a:lvl9pPr marL="2743566" algn="l" defTabSz="342946"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Main Presentation" id="{552BE4A1-45FF-D44C-A95D-1A87371F6CC8}">
          <p14:sldIdLst/>
        </p14:section>
        <p14:section name="Slide Templates" id="{A814366B-12B3-1845-B4EC-F378BEDA5D60}">
          <p14:sldIdLst>
            <p14:sldId id="363"/>
            <p14:sldId id="257"/>
            <p14:sldId id="3213"/>
            <p14:sldId id="1370"/>
            <p14:sldId id="1524"/>
            <p14:sldId id="3214"/>
            <p14:sldId id="3206"/>
            <p14:sldId id="2482"/>
            <p14:sldId id="1436"/>
            <p14:sldId id="2470"/>
            <p14:sldId id="1579"/>
            <p14:sldId id="1568"/>
            <p14:sldId id="295"/>
            <p14:sldId id="296"/>
            <p14:sldId id="1578"/>
            <p14:sldId id="409"/>
            <p14:sldId id="927"/>
          </p14:sldIdLst>
        </p14:section>
        <p14:section name="Transition Slides" id="{114DC144-260C-8E46-975A-C70C9E1ED503}">
          <p14:sldIdLst/>
        </p14:section>
      </p14:sectionLst>
    </p:ext>
    <p:ext uri="{EFAFB233-063F-42B5-8137-9DF3F51BA10A}">
      <p15:sldGuideLst xmlns:p15="http://schemas.microsoft.com/office/powerpoint/2012/main">
        <p15:guide id="1" orient="horz" pos="2575">
          <p15:clr>
            <a:srgbClr val="A4A3A4"/>
          </p15:clr>
        </p15:guide>
        <p15:guide id="2" pos="2880">
          <p15:clr>
            <a:srgbClr val="A4A3A4"/>
          </p15:clr>
        </p15:guide>
        <p15:guide id="3" orient="horz" pos="2832">
          <p15:clr>
            <a:srgbClr val="A4A3A4"/>
          </p15:clr>
        </p15:guide>
        <p15:guide id="4" orient="horz" pos="3116">
          <p15:clr>
            <a:srgbClr val="A4A3A4"/>
          </p15:clr>
        </p15:guide>
        <p15:guide id="5" orient="horz" pos="800">
          <p15:clr>
            <a:srgbClr val="A4A3A4"/>
          </p15:clr>
        </p15:guide>
        <p15:guide id="6"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25F"/>
    <a:srgbClr val="000000"/>
    <a:srgbClr val="00A1E0"/>
    <a:srgbClr val="808285"/>
    <a:srgbClr val="636463"/>
    <a:srgbClr val="8A8F9D"/>
    <a:srgbClr val="6E20A0"/>
    <a:srgbClr val="35CBDA"/>
    <a:srgbClr val="FF7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0175" autoAdjust="0"/>
  </p:normalViewPr>
  <p:slideViewPr>
    <p:cSldViewPr snapToGrid="0">
      <p:cViewPr varScale="1">
        <p:scale>
          <a:sx n="109" d="100"/>
          <a:sy n="109" d="100"/>
        </p:scale>
        <p:origin x="1152" y="102"/>
      </p:cViewPr>
      <p:guideLst>
        <p:guide orient="horz" pos="2575"/>
        <p:guide pos="2880"/>
        <p:guide orient="horz" pos="2832"/>
        <p:guide orient="horz" pos="3116"/>
        <p:guide orient="horz" pos="800"/>
        <p:guide pos="29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ea typeface="Geneva"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ea typeface="Geneva" charset="0"/>
                <a:cs typeface="Geneva" charset="0"/>
              </a:defRPr>
            </a:lvl1pPr>
          </a:lstStyle>
          <a:p>
            <a:pPr>
              <a:defRPr/>
            </a:pPr>
            <a:fld id="{C5B70399-E958-6B49-BABC-C71ECB9938B4}" type="datetimeFigureOut">
              <a:rPr lang="en-US"/>
              <a:pPr>
                <a:defRPr/>
              </a:pPr>
              <a:t>11/18/2019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ea typeface="Geneva"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ea typeface="Geneva" charset="0"/>
                <a:cs typeface="Geneva" charset="0"/>
              </a:defRPr>
            </a:lvl1pPr>
          </a:lstStyle>
          <a:p>
            <a:pPr>
              <a:defRPr/>
            </a:pPr>
            <a:fld id="{5515D3EE-689F-1240-975F-7F86F40811A5}" type="slidenum">
              <a:rPr lang="en-US"/>
              <a:pPr>
                <a:defRPr/>
              </a:pPr>
              <a:t>‹#›</a:t>
            </a:fld>
            <a:endParaRPr lang="en-US"/>
          </a:p>
        </p:txBody>
      </p:sp>
    </p:spTree>
    <p:extLst>
      <p:ext uri="{BB962C8B-B14F-4D97-AF65-F5344CB8AC3E}">
        <p14:creationId xmlns:p14="http://schemas.microsoft.com/office/powerpoint/2010/main" val="2331471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ea typeface="Geneva" charset="0"/>
                <a:cs typeface="+mn-cs"/>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ea typeface="Geneva"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ea typeface="Geneva"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ea typeface="Geneva" charset="0"/>
                <a:cs typeface="Geneva" charset="0"/>
              </a:defRPr>
            </a:lvl1pPr>
          </a:lstStyle>
          <a:p>
            <a:pPr>
              <a:defRPr/>
            </a:pPr>
            <a:fld id="{DEEE27FB-432C-1145-BEF0-D5259E58BC6F}" type="slidenum">
              <a:rPr lang="en-US"/>
              <a:pPr>
                <a:defRPr/>
              </a:pPr>
              <a:t>‹#›</a:t>
            </a:fld>
            <a:endParaRPr lang="en-US"/>
          </a:p>
        </p:txBody>
      </p:sp>
    </p:spTree>
    <p:extLst>
      <p:ext uri="{BB962C8B-B14F-4D97-AF65-F5344CB8AC3E}">
        <p14:creationId xmlns:p14="http://schemas.microsoft.com/office/powerpoint/2010/main" val="28861577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600" kern="1200">
        <a:solidFill>
          <a:schemeClr val="tx1"/>
        </a:solidFill>
        <a:latin typeface="Arial" charset="0"/>
        <a:ea typeface="ＭＳ Ｐゴシック" charset="0"/>
        <a:cs typeface="Geneva" charset="0"/>
      </a:defRPr>
    </a:lvl1pPr>
    <a:lvl2pPr marL="239348" algn="l" rtl="0" eaLnBrk="0" fontAlgn="base" hangingPunct="0">
      <a:spcBef>
        <a:spcPct val="30000"/>
      </a:spcBef>
      <a:spcAft>
        <a:spcPct val="0"/>
      </a:spcAft>
      <a:defRPr sz="600" kern="1200">
        <a:solidFill>
          <a:schemeClr val="tx1"/>
        </a:solidFill>
        <a:latin typeface="Arial" charset="0"/>
        <a:ea typeface="Geneva" charset="0"/>
        <a:cs typeface="Geneva" charset="0"/>
      </a:defRPr>
    </a:lvl2pPr>
    <a:lvl3pPr marL="479886" algn="l" rtl="0" eaLnBrk="0" fontAlgn="base" hangingPunct="0">
      <a:spcBef>
        <a:spcPct val="30000"/>
      </a:spcBef>
      <a:spcAft>
        <a:spcPct val="0"/>
      </a:spcAft>
      <a:defRPr sz="600" kern="1200">
        <a:solidFill>
          <a:schemeClr val="tx1"/>
        </a:solidFill>
        <a:latin typeface="Arial" charset="0"/>
        <a:ea typeface="Geneva" charset="0"/>
        <a:cs typeface="Geneva" charset="0"/>
      </a:defRPr>
    </a:lvl3pPr>
    <a:lvl4pPr marL="719233" algn="l" rtl="0" eaLnBrk="0" fontAlgn="base" hangingPunct="0">
      <a:spcBef>
        <a:spcPct val="30000"/>
      </a:spcBef>
      <a:spcAft>
        <a:spcPct val="0"/>
      </a:spcAft>
      <a:defRPr sz="600" kern="1200">
        <a:solidFill>
          <a:schemeClr val="tx1"/>
        </a:solidFill>
        <a:latin typeface="Arial" charset="0"/>
        <a:ea typeface="Geneva" charset="0"/>
        <a:cs typeface="Geneva" charset="0"/>
      </a:defRPr>
    </a:lvl4pPr>
    <a:lvl5pPr marL="959772" algn="l" rtl="0" eaLnBrk="0" fontAlgn="base" hangingPunct="0">
      <a:spcBef>
        <a:spcPct val="30000"/>
      </a:spcBef>
      <a:spcAft>
        <a:spcPct val="0"/>
      </a:spcAft>
      <a:defRPr sz="600" kern="1200">
        <a:solidFill>
          <a:schemeClr val="tx1"/>
        </a:solidFill>
        <a:latin typeface="Arial" charset="0"/>
        <a:ea typeface="Geneva" charset="0"/>
        <a:cs typeface="Geneva" charset="0"/>
      </a:defRPr>
    </a:lvl5pPr>
    <a:lvl6pPr marL="1200130" algn="l" defTabSz="240026" rtl="0" eaLnBrk="1" latinLnBrk="0" hangingPunct="1">
      <a:defRPr sz="600" kern="1200">
        <a:solidFill>
          <a:schemeClr val="tx1"/>
        </a:solidFill>
        <a:latin typeface="+mn-lt"/>
        <a:ea typeface="+mn-ea"/>
        <a:cs typeface="+mn-cs"/>
      </a:defRPr>
    </a:lvl6pPr>
    <a:lvl7pPr marL="1440156" algn="l" defTabSz="240026" rtl="0" eaLnBrk="1" latinLnBrk="0" hangingPunct="1">
      <a:defRPr sz="600" kern="1200">
        <a:solidFill>
          <a:schemeClr val="tx1"/>
        </a:solidFill>
        <a:latin typeface="+mn-lt"/>
        <a:ea typeface="+mn-ea"/>
        <a:cs typeface="+mn-cs"/>
      </a:defRPr>
    </a:lvl7pPr>
    <a:lvl8pPr marL="1680182" algn="l" defTabSz="240026" rtl="0" eaLnBrk="1" latinLnBrk="0" hangingPunct="1">
      <a:defRPr sz="600" kern="1200">
        <a:solidFill>
          <a:schemeClr val="tx1"/>
        </a:solidFill>
        <a:latin typeface="+mn-lt"/>
        <a:ea typeface="+mn-ea"/>
        <a:cs typeface="+mn-cs"/>
      </a:defRPr>
    </a:lvl8pPr>
    <a:lvl9pPr marL="1920208" algn="l" defTabSz="240026"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642C73-945B-49B9-8D31-8FE566DB25F6}"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372151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a:t>Mitel </a:t>
            </a:r>
            <a:r>
              <a:rPr lang="en-US" sz="800" err="1"/>
              <a:t>CloudLink</a:t>
            </a:r>
            <a:r>
              <a:rPr lang="en-US" sz="800"/>
              <a:t> is a strategic</a:t>
            </a:r>
            <a:r>
              <a:rPr lang="en-US" sz="800" baseline="0"/>
              <a:t> asset</a:t>
            </a:r>
            <a:r>
              <a:rPr lang="mr-IN" sz="800" baseline="0"/>
              <a:t>…</a:t>
            </a:r>
            <a:r>
              <a:rPr lang="en-US" sz="800" baseline="0"/>
              <a:t>.it’s a </a:t>
            </a:r>
            <a:r>
              <a:rPr lang="en-US" sz="800"/>
              <a:t>service comprised of 3</a:t>
            </a:r>
            <a:r>
              <a:rPr lang="en-US" sz="800" baseline="0"/>
              <a:t> main components</a:t>
            </a:r>
            <a:r>
              <a:rPr lang="mr-IN" sz="800" baseline="0"/>
              <a:t>…</a:t>
            </a:r>
            <a:r>
              <a:rPr lang="en-US" sz="800" baseline="0"/>
              <a:t>the Mitel </a:t>
            </a:r>
            <a:r>
              <a:rPr lang="en-US" sz="800" err="1"/>
              <a:t>CloudLink</a:t>
            </a:r>
            <a:r>
              <a:rPr lang="en-US" sz="800"/>
              <a:t> Gateway, native cloud platform and advanced applications.</a:t>
            </a:r>
          </a:p>
          <a:p>
            <a:endParaRPr lang="en-US"/>
          </a:p>
        </p:txBody>
      </p:sp>
      <p:sp>
        <p:nvSpPr>
          <p:cNvPr id="4" name="Slide Number Placeholder 3"/>
          <p:cNvSpPr>
            <a:spLocks noGrp="1"/>
          </p:cNvSpPr>
          <p:nvPr>
            <p:ph type="sldNum" sz="quarter" idx="10"/>
          </p:nvPr>
        </p:nvSpPr>
        <p:spPr/>
        <p:txBody>
          <a:bodyPr/>
          <a:lstStyle/>
          <a:p>
            <a:pPr>
              <a:defRPr/>
            </a:pPr>
            <a:fld id="{EF25F704-C58B-434C-8F82-803ED4F9AAA8}" type="slidenum">
              <a:rPr lang="en-US" altLang="en-US" smtClean="0"/>
              <a:pPr>
                <a:defRPr/>
              </a:pPr>
              <a:t>16</a:t>
            </a:fld>
            <a:endParaRPr lang="en-US" altLang="en-US"/>
          </a:p>
        </p:txBody>
      </p:sp>
    </p:spTree>
    <p:extLst>
      <p:ext uri="{BB962C8B-B14F-4D97-AF65-F5344CB8AC3E}">
        <p14:creationId xmlns:p14="http://schemas.microsoft.com/office/powerpoint/2010/main" val="235291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a typeface="+mn-ea"/>
              <a:cs typeface="+mn-cs"/>
            </a:endParaRPr>
          </a:p>
        </p:txBody>
      </p:sp>
      <p:sp>
        <p:nvSpPr>
          <p:cNvPr id="4" name="Slide Number Placeholder 3"/>
          <p:cNvSpPr>
            <a:spLocks noGrp="1"/>
          </p:cNvSpPr>
          <p:nvPr>
            <p:ph type="sldNum" sz="quarter" idx="10"/>
          </p:nvPr>
        </p:nvSpPr>
        <p:spPr/>
        <p:txBody>
          <a:bodyPr/>
          <a:lstStyle/>
          <a:p>
            <a:fld id="{9AC34391-AA7D-4F2F-9DE5-025EA46B8573}" type="slidenum">
              <a:rPr lang="en-US" smtClean="0"/>
              <a:t>3</a:t>
            </a:fld>
            <a:endParaRPr lang="en-US"/>
          </a:p>
        </p:txBody>
      </p:sp>
    </p:spTree>
    <p:extLst>
      <p:ext uri="{BB962C8B-B14F-4D97-AF65-F5344CB8AC3E}">
        <p14:creationId xmlns:p14="http://schemas.microsoft.com/office/powerpoint/2010/main" val="19008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1"/>
                </a:solidFill>
              </a:rPr>
              <a:t>There are three main pillars of enhancements for the MiCollab with the upcoming introduction of Release 9.0 software, including:</a:t>
            </a:r>
          </a:p>
          <a:p>
            <a:pPr marL="171450" indent="-171450">
              <a:buFont typeface="Arial" panose="020B0604020202020204" pitchFamily="34" charset="0"/>
              <a:buChar char="•"/>
            </a:pPr>
            <a:endParaRPr lang="en-US" sz="1200" dirty="0">
              <a:solidFill>
                <a:schemeClr val="accent1"/>
              </a:solidFill>
            </a:endParaRPr>
          </a:p>
          <a:p>
            <a:pPr marL="171450" indent="-171450">
              <a:buFont typeface="Arial" panose="020B0604020202020204" pitchFamily="34" charset="0"/>
              <a:buChar char="•"/>
            </a:pPr>
            <a:r>
              <a:rPr lang="en-US" sz="1200" dirty="0">
                <a:solidFill>
                  <a:schemeClr val="accent1"/>
                </a:solidFill>
              </a:rPr>
              <a:t>The End User Experience of MiCollab – in particular with the desktop client</a:t>
            </a:r>
          </a:p>
          <a:p>
            <a:pPr marL="171450" indent="-171450">
              <a:buFont typeface="Arial" panose="020B0604020202020204" pitchFamily="34" charset="0"/>
              <a:buChar char="•"/>
            </a:pPr>
            <a:endParaRPr lang="en-US" sz="1200" dirty="0">
              <a:solidFill>
                <a:schemeClr val="accent1"/>
              </a:solidFill>
            </a:endParaRPr>
          </a:p>
          <a:p>
            <a:pPr marL="171450" indent="-171450">
              <a:buFont typeface="Arial" panose="020B0604020202020204" pitchFamily="34" charset="0"/>
              <a:buChar char="•"/>
            </a:pPr>
            <a:r>
              <a:rPr lang="en-US" sz="1200" dirty="0">
                <a:solidFill>
                  <a:schemeClr val="accent1"/>
                </a:solidFill>
              </a:rPr>
              <a:t>Enhancing the privacy of users </a:t>
            </a:r>
          </a:p>
          <a:p>
            <a:pPr marL="171450" indent="-171450">
              <a:buFont typeface="Arial" panose="020B0604020202020204" pitchFamily="34" charset="0"/>
              <a:buChar char="•"/>
            </a:pPr>
            <a:endParaRPr lang="en-US" sz="1200" dirty="0">
              <a:solidFill>
                <a:schemeClr val="accent1"/>
              </a:solidFill>
            </a:endParaRPr>
          </a:p>
          <a:p>
            <a:pPr marL="171450" indent="-171450">
              <a:buFont typeface="Arial" panose="020B0604020202020204" pitchFamily="34" charset="0"/>
              <a:buChar char="•"/>
            </a:pPr>
            <a:r>
              <a:rPr lang="en-US" sz="1200" dirty="0">
                <a:solidFill>
                  <a:schemeClr val="accent1"/>
                </a:solidFill>
              </a:rPr>
              <a:t>Expanding the ability for MiCollab to address the needs of organizations today and in the future – in particular when it comes to accelerating the ability for Mitel (and MiCollab) to introduce new features and capabilities for our customers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EEE27FB-432C-1145-BEF0-D5259E58BC6F}" type="slidenum">
              <a:rPr lang="en-US" smtClean="0"/>
              <a:pPr>
                <a:defRPr/>
              </a:pPr>
              <a:t>4</a:t>
            </a:fld>
            <a:endParaRPr lang="en-US" dirty="0"/>
          </a:p>
        </p:txBody>
      </p:sp>
    </p:spTree>
    <p:extLst>
      <p:ext uri="{BB962C8B-B14F-4D97-AF65-F5344CB8AC3E}">
        <p14:creationId xmlns:p14="http://schemas.microsoft.com/office/powerpoint/2010/main" val="86443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1"/>
                </a:solidFill>
              </a:rPr>
              <a:t>Several MiCollab releases ago, support for Apple Push Notifications and iOS CallKit were introduced into MiCollab to enhance the mobile user experience on the iPhone. MiCollab Release 9.0 now adds similar support for Android-based users to enhance their mobile MiCollab client user experience. </a:t>
            </a:r>
          </a:p>
          <a:p>
            <a:endParaRPr lang="en-US" sz="1200" dirty="0">
              <a:solidFill>
                <a:schemeClr val="accent1"/>
              </a:solidFill>
            </a:endParaRPr>
          </a:p>
          <a:p>
            <a:r>
              <a:rPr lang="en-US" sz="1200" dirty="0">
                <a:solidFill>
                  <a:schemeClr val="accent1"/>
                </a:solidFill>
              </a:rPr>
              <a:t>This includes support for </a:t>
            </a:r>
            <a:r>
              <a:rPr lang="en-US" sz="1200" b="1" dirty="0">
                <a:solidFill>
                  <a:schemeClr val="accent1"/>
                </a:solidFill>
              </a:rPr>
              <a:t>Android’s push notification service, which in turn will greatly enhance the mobile user experience </a:t>
            </a:r>
            <a:r>
              <a:rPr lang="en-US" sz="1200" dirty="0">
                <a:solidFill>
                  <a:schemeClr val="accent1"/>
                </a:solidFill>
              </a:rPr>
              <a:t>by ensuring calls or chats are no longer missed due to the client running in the background. With support for Push Notification (APN) service MiCollab will receive the following notifications:</a:t>
            </a:r>
          </a:p>
          <a:p>
            <a:pPr marL="167129" indent="-167129">
              <a:buFont typeface="Arial" panose="020B0604020202020204" pitchFamily="34" charset="0"/>
              <a:buChar char="•"/>
            </a:pPr>
            <a:r>
              <a:rPr lang="en-US" sz="1200" dirty="0">
                <a:solidFill>
                  <a:schemeClr val="accent1"/>
                </a:solidFill>
              </a:rPr>
              <a:t>Incoming Calls</a:t>
            </a:r>
          </a:p>
          <a:p>
            <a:pPr marL="167129" indent="-167129">
              <a:buFont typeface="Arial" panose="020B0604020202020204" pitchFamily="34" charset="0"/>
              <a:buChar char="•"/>
            </a:pPr>
            <a:r>
              <a:rPr lang="en-US" sz="1200" dirty="0">
                <a:solidFill>
                  <a:schemeClr val="accent1"/>
                </a:solidFill>
              </a:rPr>
              <a:t>Chats </a:t>
            </a:r>
          </a:p>
          <a:p>
            <a:pPr marL="167129" indent="-167129">
              <a:buFont typeface="Arial" panose="020B0604020202020204" pitchFamily="34" charset="0"/>
              <a:buChar char="•"/>
            </a:pPr>
            <a:r>
              <a:rPr lang="en-US" sz="1200" dirty="0">
                <a:solidFill>
                  <a:schemeClr val="accent1"/>
                </a:solidFill>
              </a:rPr>
              <a:t>Missed Calls</a:t>
            </a:r>
          </a:p>
          <a:p>
            <a:pPr marL="167129" indent="-167129">
              <a:buFont typeface="Arial" panose="020B0604020202020204" pitchFamily="34" charset="0"/>
              <a:buChar char="•"/>
            </a:pPr>
            <a:r>
              <a:rPr lang="en-US" sz="1200" dirty="0">
                <a:solidFill>
                  <a:schemeClr val="accent1"/>
                </a:solidFill>
              </a:rPr>
              <a:t>New Voice Mail</a:t>
            </a:r>
          </a:p>
          <a:p>
            <a:endParaRPr lang="en-US" sz="1200" dirty="0">
              <a:solidFill>
                <a:schemeClr val="accent1"/>
              </a:solidFill>
            </a:endParaRPr>
          </a:p>
          <a:p>
            <a:r>
              <a:rPr lang="en-US" sz="1200" dirty="0">
                <a:solidFill>
                  <a:schemeClr val="accent1"/>
                </a:solidFill>
              </a:rPr>
              <a:t>For example: When a MiCollab calls comes into the device Push Notification support brings the MiCollab application in foreground so that the Softphone can be registered and able to handle the incoming call.</a:t>
            </a:r>
          </a:p>
          <a:p>
            <a:endParaRPr lang="en-US" sz="1200" dirty="0">
              <a:solidFill>
                <a:schemeClr val="accent1"/>
              </a:solidFill>
            </a:endParaRPr>
          </a:p>
          <a:p>
            <a:pPr defTabSz="891357">
              <a:defRPr/>
            </a:pPr>
            <a:r>
              <a:rPr lang="en-US" sz="1200" dirty="0">
                <a:solidFill>
                  <a:schemeClr val="accent1"/>
                </a:solidFill>
              </a:rPr>
              <a:t>Furthermore, support for the Android’s Push Notification service will also improve battery consumption, as the MiCollab client no longer needs to stay continuously registered with the server in order for notifications to be active/received</a:t>
            </a:r>
          </a:p>
          <a:p>
            <a:pPr marL="171404" indent="0">
              <a:lnSpc>
                <a:spcPct val="120000"/>
              </a:lnSpc>
              <a:spcBef>
                <a:spcPts val="900"/>
              </a:spcBef>
              <a:buFont typeface="Arial" panose="020B0604020202020204" pitchFamily="34" charset="0"/>
              <a:buNone/>
            </a:pPr>
            <a:endParaRPr lang="en-US" sz="1200" dirty="0">
              <a:solidFill>
                <a:schemeClr val="accent1"/>
              </a:solidFill>
            </a:endParaRPr>
          </a:p>
          <a:p>
            <a:pPr marL="0" indent="0">
              <a:lnSpc>
                <a:spcPct val="120000"/>
              </a:lnSpc>
              <a:spcBef>
                <a:spcPts val="900"/>
              </a:spcBef>
              <a:buFont typeface="Arial" panose="020B0604020202020204" pitchFamily="34" charset="0"/>
              <a:buNone/>
            </a:pPr>
            <a:r>
              <a:rPr lang="en-US" sz="1200" b="1" dirty="0">
                <a:solidFill>
                  <a:schemeClr val="accent1"/>
                </a:solidFill>
              </a:rPr>
              <a:t>MiCollab Release 9.0 also introduces support for Android Connection Services </a:t>
            </a:r>
            <a:r>
              <a:rPr lang="en-US" sz="1200" dirty="0">
                <a:solidFill>
                  <a:schemeClr val="accent1"/>
                </a:solidFill>
              </a:rPr>
              <a:t>- </a:t>
            </a:r>
            <a:r>
              <a:rPr lang="en-US" sz="1200" b="0" i="0" kern="1200" dirty="0">
                <a:solidFill>
                  <a:schemeClr val="accent1"/>
                </a:solidFill>
                <a:effectLst/>
                <a:latin typeface="Arial" charset="0"/>
                <a:ea typeface="ＭＳ Ｐゴシック" charset="0"/>
                <a:cs typeface="Geneva" charset="0"/>
              </a:rPr>
              <a:t>the Android equivalent of iOS CallKit- </a:t>
            </a:r>
            <a:r>
              <a:rPr lang="en-US" sz="1200" dirty="0">
                <a:solidFill>
                  <a:schemeClr val="accent1"/>
                </a:solidFill>
              </a:rPr>
              <a:t>for Android-based devices running Android 9 (otherwise known as Android Pie) or higher . Support for Android Connection Services provides users of MiCollab mobile client for Android with a choice of how to manage multiple calls, in particular when they are on a MiCollab softphone based call and a second GSM (or cellular-based) call comes into their device, plus enables proper headset button controls on Bluetooth devices enabling Answer, Hang up, Mute, and Volume Control.</a:t>
            </a:r>
          </a:p>
          <a:p>
            <a:pPr marL="0" indent="0">
              <a:lnSpc>
                <a:spcPct val="120000"/>
              </a:lnSpc>
              <a:spcBef>
                <a:spcPts val="900"/>
              </a:spcBef>
              <a:buFont typeface="Arial" panose="020B0604020202020204" pitchFamily="34" charset="0"/>
              <a:buNone/>
            </a:pPr>
            <a:endParaRPr lang="en-US" sz="1200" dirty="0">
              <a:solidFill>
                <a:schemeClr val="accent1"/>
              </a:solidFill>
            </a:endParaRPr>
          </a:p>
          <a:p>
            <a:pPr marL="0" indent="0">
              <a:lnSpc>
                <a:spcPct val="120000"/>
              </a:lnSpc>
              <a:spcBef>
                <a:spcPts val="900"/>
              </a:spcBef>
              <a:buFont typeface="Arial" panose="020B0604020202020204" pitchFamily="34" charset="0"/>
              <a:buNone/>
            </a:pPr>
            <a:r>
              <a:rPr lang="en-US" sz="1200" dirty="0">
                <a:solidFill>
                  <a:schemeClr val="accent1"/>
                </a:solidFill>
              </a:rPr>
              <a:t>NOTE: Phones with earlier software versions will continue to work as they do today​</a:t>
            </a:r>
          </a:p>
          <a:p>
            <a:pPr marL="0" indent="0">
              <a:lnSpc>
                <a:spcPct val="120000"/>
              </a:lnSpc>
              <a:spcBef>
                <a:spcPts val="900"/>
              </a:spcBef>
              <a:buFont typeface="Arial" panose="020B0604020202020204" pitchFamily="34" charset="0"/>
              <a:buNone/>
            </a:pPr>
            <a:r>
              <a:rPr lang="en-US" sz="1200" dirty="0">
                <a:solidFill>
                  <a:schemeClr val="accent1"/>
                </a:solidFill>
              </a:rPr>
              <a:t>NOTE: Dialing MiCollab contacts from native dialer is not supported due to Android’s implementation of their Connection Services. They do are not offer 100% the same hooks as Apple’s iOS CallKit.</a:t>
            </a:r>
          </a:p>
        </p:txBody>
      </p:sp>
      <p:sp>
        <p:nvSpPr>
          <p:cNvPr id="4" name="Slide Number Placeholder 3"/>
          <p:cNvSpPr>
            <a:spLocks noGrp="1"/>
          </p:cNvSpPr>
          <p:nvPr>
            <p:ph type="sldNum" sz="quarter" idx="10"/>
          </p:nvPr>
        </p:nvSpPr>
        <p:spPr/>
        <p:txBody>
          <a:bodyPr/>
          <a:lstStyle/>
          <a:p>
            <a:pPr>
              <a:defRPr/>
            </a:pPr>
            <a:fld id="{DEEE27FB-432C-1145-BEF0-D5259E58BC6F}" type="slidenum">
              <a:rPr lang="en-US" smtClean="0"/>
              <a:pPr>
                <a:defRPr/>
              </a:pPr>
              <a:t>5</a:t>
            </a:fld>
            <a:endParaRPr lang="en-US" dirty="0"/>
          </a:p>
        </p:txBody>
      </p:sp>
    </p:spTree>
    <p:extLst>
      <p:ext uri="{BB962C8B-B14F-4D97-AF65-F5344CB8AC3E}">
        <p14:creationId xmlns:p14="http://schemas.microsoft.com/office/powerpoint/2010/main" val="369928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9.1 features</a:t>
            </a:r>
          </a:p>
          <a:p>
            <a:pPr marL="342892" lvl="0" indent="-231770" defTabSz="685800" fontAlgn="auto">
              <a:spcBef>
                <a:spcPts val="1200"/>
              </a:spcBef>
              <a:spcAft>
                <a:spcPts val="600"/>
              </a:spcAft>
              <a:buClr>
                <a:srgbClr val="00A1E0"/>
              </a:buClr>
              <a:buFont typeface="Arial" panose="020B0604020202020204" pitchFamily="34" charset="0"/>
              <a:buChar char="•"/>
              <a:defRPr/>
            </a:pPr>
            <a:r>
              <a:rPr lang="en-US" dirty="0"/>
              <a:t>Opt-out of Analytics</a:t>
            </a:r>
          </a:p>
          <a:p>
            <a:pPr marL="342892" lvl="0" indent="-231770" defTabSz="685800" fontAlgn="auto">
              <a:spcBef>
                <a:spcPts val="1200"/>
              </a:spcBef>
              <a:spcAft>
                <a:spcPts val="600"/>
              </a:spcAft>
              <a:buClr>
                <a:srgbClr val="00A1E0"/>
              </a:buClr>
              <a:buFont typeface="Arial" panose="020B0604020202020204" pitchFamily="34" charset="0"/>
              <a:buChar char="•"/>
              <a:defRPr/>
            </a:pPr>
            <a:r>
              <a:rPr lang="en-US" dirty="0"/>
              <a:t>Delete Call History entries</a:t>
            </a:r>
          </a:p>
          <a:p>
            <a:pPr marL="342892" lvl="0" indent="-231770" defTabSz="685800" fontAlgn="auto">
              <a:spcBef>
                <a:spcPts val="1200"/>
              </a:spcBef>
              <a:spcAft>
                <a:spcPts val="600"/>
              </a:spcAft>
              <a:buClr>
                <a:srgbClr val="00A1E0"/>
              </a:buClr>
              <a:buFont typeface="Arial" panose="020B0604020202020204" pitchFamily="34" charset="0"/>
              <a:buChar char="•"/>
              <a:defRPr/>
            </a:pPr>
            <a:r>
              <a:rPr lang="en-US" dirty="0"/>
              <a:t>Support of 15-digit number plan</a:t>
            </a:r>
          </a:p>
          <a:p>
            <a:pPr marL="342892" lvl="0" indent="-231770" defTabSz="685800" fontAlgn="auto">
              <a:spcBef>
                <a:spcPts val="1200"/>
              </a:spcBef>
              <a:spcAft>
                <a:spcPts val="600"/>
              </a:spcAft>
              <a:buClr>
                <a:srgbClr val="00A1E0"/>
              </a:buClr>
              <a:buFont typeface="Arial" panose="020B0604020202020204" pitchFamily="34" charset="0"/>
              <a:buChar char="•"/>
              <a:defRPr/>
            </a:pPr>
            <a:r>
              <a:rPr lang="en-US" dirty="0"/>
              <a:t>Dynamic Status routing on No Answer and Busy (currently not available on MX-ONE)</a:t>
            </a:r>
          </a:p>
          <a:p>
            <a:pPr marL="342892" lvl="0" indent="-231770" defTabSz="685800" fontAlgn="auto">
              <a:spcBef>
                <a:spcPts val="1200"/>
              </a:spcBef>
              <a:spcAft>
                <a:spcPts val="600"/>
              </a:spcAft>
              <a:buClr>
                <a:srgbClr val="00A1E0"/>
              </a:buClr>
              <a:buFont typeface="Arial" panose="020B0604020202020204" pitchFamily="34" charset="0"/>
              <a:buChar char="•"/>
              <a:defRPr/>
            </a:pPr>
            <a:r>
              <a:rPr lang="en-US" dirty="0"/>
              <a:t>Executed dialing with call-to in the background without user interaction with the client</a:t>
            </a:r>
          </a:p>
          <a:p>
            <a:endParaRPr lang="en-US" dirty="0"/>
          </a:p>
        </p:txBody>
      </p:sp>
      <p:sp>
        <p:nvSpPr>
          <p:cNvPr id="4" name="Slide Number Placeholder 3"/>
          <p:cNvSpPr>
            <a:spLocks noGrp="1"/>
          </p:cNvSpPr>
          <p:nvPr>
            <p:ph type="sldNum" sz="quarter" idx="10"/>
          </p:nvPr>
        </p:nvSpPr>
        <p:spPr/>
        <p:txBody>
          <a:bodyPr/>
          <a:lstStyle/>
          <a:p>
            <a:pPr>
              <a:defRPr/>
            </a:pPr>
            <a:fld id="{C7642C73-945B-49B9-8D31-8FE566DB25F6}" type="slidenum">
              <a:rPr lang="en-US" altLang="en-US">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100018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group chat in </a:t>
            </a:r>
            <a:r>
              <a:rPr lang="en-US" dirty="0" err="1"/>
              <a:t>MiCollab</a:t>
            </a:r>
            <a:r>
              <a:rPr lang="en-US" dirty="0"/>
              <a:t> cross-launches a meeting in </a:t>
            </a:r>
            <a:r>
              <a:rPr lang="en-US" dirty="0" err="1"/>
              <a:t>MiTeam</a:t>
            </a:r>
            <a:r>
              <a:rPr lang="en-US" dirty="0"/>
              <a:t> Meetings.</a:t>
            </a:r>
          </a:p>
        </p:txBody>
      </p:sp>
      <p:sp>
        <p:nvSpPr>
          <p:cNvPr id="4" name="Slide Number Placeholder 3"/>
          <p:cNvSpPr>
            <a:spLocks noGrp="1"/>
          </p:cNvSpPr>
          <p:nvPr>
            <p:ph type="sldNum" sz="quarter" idx="5"/>
          </p:nvPr>
        </p:nvSpPr>
        <p:spPr/>
        <p:txBody>
          <a:bodyPr/>
          <a:lstStyle/>
          <a:p>
            <a:fld id="{9AC34391-AA7D-4F2F-9DE5-025EA46B8573}" type="slidenum">
              <a:rPr lang="en-US" smtClean="0"/>
              <a:t>7</a:t>
            </a:fld>
            <a:endParaRPr lang="en-US"/>
          </a:p>
        </p:txBody>
      </p:sp>
    </p:spTree>
    <p:extLst>
      <p:ext uri="{BB962C8B-B14F-4D97-AF65-F5344CB8AC3E}">
        <p14:creationId xmlns:p14="http://schemas.microsoft.com/office/powerpoint/2010/main" val="365704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and will provide the basis for future SMS and social media messaging support.</a:t>
            </a:r>
            <a:endParaRPr lang="en-US" dirty="0"/>
          </a:p>
        </p:txBody>
      </p:sp>
      <p:sp>
        <p:nvSpPr>
          <p:cNvPr id="4" name="Slide Number Placeholder 3"/>
          <p:cNvSpPr>
            <a:spLocks noGrp="1"/>
          </p:cNvSpPr>
          <p:nvPr>
            <p:ph type="sldNum" sz="quarter" idx="5"/>
          </p:nvPr>
        </p:nvSpPr>
        <p:spPr/>
        <p:txBody>
          <a:bodyPr/>
          <a:lstStyle/>
          <a:p>
            <a:fld id="{9AC34391-AA7D-4F2F-9DE5-025EA46B8573}" type="slidenum">
              <a:rPr lang="en-US" smtClean="0"/>
              <a:t>9</a:t>
            </a:fld>
            <a:endParaRPr lang="en-US"/>
          </a:p>
        </p:txBody>
      </p:sp>
    </p:spTree>
    <p:extLst>
      <p:ext uri="{BB962C8B-B14F-4D97-AF65-F5344CB8AC3E}">
        <p14:creationId xmlns:p14="http://schemas.microsoft.com/office/powerpoint/2010/main" val="222383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we want to obtain?</a:t>
            </a:r>
          </a:p>
          <a:p>
            <a:r>
              <a:rPr lang="en-US"/>
              <a:t>FASTER</a:t>
            </a:r>
          </a:p>
          <a:p>
            <a:r>
              <a:rPr lang="en-US"/>
              <a:t>LESS EXPENSIVE</a:t>
            </a:r>
            <a:br>
              <a:rPr lang="en-US"/>
            </a:br>
            <a:r>
              <a:rPr lang="en-US"/>
              <a:t>INSTANTLY</a:t>
            </a:r>
          </a:p>
          <a:p>
            <a:r>
              <a:rPr lang="en-US"/>
              <a:t>EFFICIENT</a:t>
            </a:r>
          </a:p>
          <a:p>
            <a:r>
              <a:rPr lang="en-US"/>
              <a:t>GLOBALLY</a:t>
            </a:r>
          </a:p>
          <a:p>
            <a:endParaRPr lang="en-US"/>
          </a:p>
        </p:txBody>
      </p:sp>
      <p:sp>
        <p:nvSpPr>
          <p:cNvPr id="4" name="Slide Number Placeholder 3"/>
          <p:cNvSpPr>
            <a:spLocks noGrp="1"/>
          </p:cNvSpPr>
          <p:nvPr>
            <p:ph type="sldNum" sz="quarter" idx="10"/>
          </p:nvPr>
        </p:nvSpPr>
        <p:spPr/>
        <p:txBody>
          <a:bodyPr/>
          <a:lstStyle/>
          <a:p>
            <a:pPr defTabSz="931836" fontAlgn="base">
              <a:spcBef>
                <a:spcPct val="0"/>
              </a:spcBef>
              <a:spcAft>
                <a:spcPct val="0"/>
              </a:spcAft>
              <a:defRPr/>
            </a:pPr>
            <a:fld id="{91A320A4-3C94-BC4F-8F93-1DD57B48B399}" type="slidenum">
              <a:rPr lang="en-US" sz="1300">
                <a:solidFill>
                  <a:srgbClr val="000000"/>
                </a:solidFill>
                <a:latin typeface="Arial" charset="0"/>
              </a:rPr>
              <a:pPr defTabSz="931836" fontAlgn="base">
                <a:spcBef>
                  <a:spcPct val="0"/>
                </a:spcBef>
                <a:spcAft>
                  <a:spcPct val="0"/>
                </a:spcAft>
                <a:defRPr/>
              </a:pPr>
              <a:t>13</a:t>
            </a:fld>
            <a:endParaRPr lang="en-US" sz="1300">
              <a:solidFill>
                <a:srgbClr val="000000"/>
              </a:solidFill>
              <a:latin typeface="Arial" charset="0"/>
            </a:endParaRPr>
          </a:p>
        </p:txBody>
      </p:sp>
    </p:spTree>
    <p:extLst>
      <p:ext uri="{BB962C8B-B14F-4D97-AF65-F5344CB8AC3E}">
        <p14:creationId xmlns:p14="http://schemas.microsoft.com/office/powerpoint/2010/main" val="74350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FLEX VIA GOOGLE STORE _&gt; 10 min</a:t>
            </a:r>
          </a:p>
          <a:p>
            <a:r>
              <a:rPr lang="nl-BE" dirty="0"/>
              <a:t>Simplify</a:t>
            </a:r>
          </a:p>
          <a:p>
            <a:r>
              <a:rPr lang="nl-BE" dirty="0"/>
              <a:t>Partnerbuild was to complex.</a:t>
            </a:r>
          </a:p>
          <a:p>
            <a:r>
              <a:rPr lang="nl-BE" dirty="0"/>
              <a:t>Mivb to linux: first step</a:t>
            </a:r>
          </a:p>
          <a:p>
            <a:endParaRPr lang="nl-BE" dirty="0"/>
          </a:p>
          <a:p>
            <a:r>
              <a:rPr lang="nl-BE" dirty="0"/>
              <a:t>Easy to buy and deploy: example JFS</a:t>
            </a:r>
          </a:p>
          <a:p>
            <a:endParaRPr lang="nl-BE" dirty="0"/>
          </a:p>
          <a:p>
            <a:r>
              <a:rPr lang="nl-BE" dirty="0"/>
              <a:t>SCALABLE</a:t>
            </a:r>
            <a:br>
              <a:rPr lang="nl-BE" dirty="0"/>
            </a:br>
            <a:endParaRPr lang="nl-BE" dirty="0"/>
          </a:p>
          <a:p>
            <a:r>
              <a:rPr lang="en-GB" sz="800" dirty="0"/>
              <a:t>Data centre spend (private) is dropping with 15-20% per year, this is what happening and that’s why public is growing, the dramatic shift will happen in between 2020 and 2023.</a:t>
            </a:r>
          </a:p>
          <a:p>
            <a:endParaRPr lang="en-GB" sz="1000" dirty="0"/>
          </a:p>
          <a:p>
            <a:r>
              <a:rPr lang="nl-BE" dirty="0"/>
              <a:t>NEIL Woodcock : containerization </a:t>
            </a:r>
            <a:endParaRPr lang="en-BE" dirty="0"/>
          </a:p>
        </p:txBody>
      </p:sp>
      <p:sp>
        <p:nvSpPr>
          <p:cNvPr id="4" name="Slide Number Placeholder 3"/>
          <p:cNvSpPr>
            <a:spLocks noGrp="1"/>
          </p:cNvSpPr>
          <p:nvPr>
            <p:ph type="sldNum" sz="quarter" idx="5"/>
          </p:nvPr>
        </p:nvSpPr>
        <p:spPr/>
        <p:txBody>
          <a:bodyPr/>
          <a:lstStyle/>
          <a:p>
            <a:pPr>
              <a:defRPr/>
            </a:pPr>
            <a:fld id="{DEEE27FB-432C-1145-BEF0-D5259E58BC6F}" type="slidenum">
              <a:rPr lang="en-US" smtClean="0"/>
              <a:pPr>
                <a:defRPr/>
              </a:pPr>
              <a:t>14</a:t>
            </a:fld>
            <a:endParaRPr lang="en-US"/>
          </a:p>
        </p:txBody>
      </p:sp>
    </p:spTree>
    <p:extLst>
      <p:ext uri="{BB962C8B-B14F-4D97-AF65-F5344CB8AC3E}">
        <p14:creationId xmlns:p14="http://schemas.microsoft.com/office/powerpoint/2010/main" val="271783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3810" y="3220662"/>
            <a:ext cx="3696578" cy="863566"/>
          </a:xfrm>
        </p:spPr>
        <p:txBody>
          <a:bodyPr lIns="0" tIns="0" rIns="0" anchor="t" anchorCtr="0">
            <a:noAutofit/>
          </a:bodyPr>
          <a:lstStyle>
            <a:lvl1pPr algn="l">
              <a:lnSpc>
                <a:spcPts val="2840"/>
              </a:lnSpc>
              <a:defRPr sz="2700" baseline="0">
                <a:solidFill>
                  <a:srgbClr val="808285"/>
                </a:solidFill>
              </a:defRPr>
            </a:lvl1pPr>
          </a:lstStyle>
          <a:p>
            <a:r>
              <a:rPr lang="en-US" dirty="0"/>
              <a:t>Title</a:t>
            </a:r>
            <a:br>
              <a:rPr lang="en-US" dirty="0"/>
            </a:br>
            <a:r>
              <a:rPr lang="en-US" dirty="0"/>
              <a:t>Title Second Line</a:t>
            </a:r>
          </a:p>
        </p:txBody>
      </p:sp>
      <p:cxnSp>
        <p:nvCxnSpPr>
          <p:cNvPr id="4" name="Straight Connector 3"/>
          <p:cNvCxnSpPr/>
          <p:nvPr userDrawn="1"/>
        </p:nvCxnSpPr>
        <p:spPr>
          <a:xfrm>
            <a:off x="473810" y="4076388"/>
            <a:ext cx="3708166" cy="0"/>
          </a:xfrm>
          <a:prstGeom prst="line">
            <a:avLst/>
          </a:prstGeom>
          <a:ln w="11430">
            <a:solidFill>
              <a:srgbClr val="15325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9144000" cy="30083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3541083" y="1085334"/>
            <a:ext cx="2061834" cy="369332"/>
          </a:xfrm>
          <a:prstGeom prst="rect">
            <a:avLst/>
          </a:prstGeom>
          <a:noFill/>
        </p:spPr>
        <p:txBody>
          <a:bodyPr wrap="square" rtlCol="0">
            <a:spAutoFit/>
          </a:bodyPr>
          <a:lstStyle/>
          <a:p>
            <a:pPr algn="ctr"/>
            <a:r>
              <a:rPr lang="en-US" dirty="0">
                <a:solidFill>
                  <a:srgbClr val="808285"/>
                </a:solidFill>
              </a:rPr>
              <a:t>Photo here</a:t>
            </a:r>
          </a:p>
        </p:txBody>
      </p:sp>
      <p:pic>
        <p:nvPicPr>
          <p:cNvPr id="10" name="Picture 9" descr="1-Colleagues at an office meeting-SM.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3011003"/>
          </a:xfrm>
          <a:prstGeom prst="rect">
            <a:avLst/>
          </a:prstGeom>
        </p:spPr>
      </p:pic>
      <p:sp>
        <p:nvSpPr>
          <p:cNvPr id="12" name="Text Placeholder 2"/>
          <p:cNvSpPr>
            <a:spLocks noGrp="1"/>
          </p:cNvSpPr>
          <p:nvPr>
            <p:ph type="body" sz="quarter" idx="10" hasCustomPrompt="1"/>
          </p:nvPr>
        </p:nvSpPr>
        <p:spPr>
          <a:xfrm>
            <a:off x="473810" y="4169664"/>
            <a:ext cx="3694176" cy="274320"/>
          </a:xfrm>
        </p:spPr>
        <p:txBody>
          <a:bodyPr/>
          <a:lstStyle>
            <a:lvl1pPr>
              <a:defRPr lang="en-US" sz="1800" dirty="0">
                <a:ea typeface="Geneva" charset="0"/>
                <a:cs typeface="Geneva" charset="0"/>
              </a:defRPr>
            </a:lvl1pPr>
          </a:lstStyle>
          <a:p>
            <a:pPr>
              <a:defRPr/>
            </a:pPr>
            <a:r>
              <a:rPr lang="en-US" dirty="0">
                <a:solidFill>
                  <a:srgbClr val="15325F"/>
                </a:solidFill>
                <a:latin typeface="+mn-lt"/>
                <a:ea typeface="Geneva" charset="0"/>
                <a:cs typeface="Geneva" charset="0"/>
              </a:rPr>
              <a:t>Presenter Name, Title</a:t>
            </a:r>
          </a:p>
        </p:txBody>
      </p:sp>
      <p:sp>
        <p:nvSpPr>
          <p:cNvPr id="15" name="Text Placeholder 14"/>
          <p:cNvSpPr>
            <a:spLocks noGrp="1"/>
          </p:cNvSpPr>
          <p:nvPr>
            <p:ph type="body" sz="quarter" idx="11" hasCustomPrompt="1"/>
          </p:nvPr>
        </p:nvSpPr>
        <p:spPr>
          <a:xfrm>
            <a:off x="473810" y="4471416"/>
            <a:ext cx="3694176" cy="201168"/>
          </a:xfrm>
        </p:spPr>
        <p:txBody>
          <a:bodyPr/>
          <a:lstStyle>
            <a:lvl1pPr>
              <a:defRPr sz="1300">
                <a:solidFill>
                  <a:schemeClr val="tx1"/>
                </a:solidFill>
              </a:defRPr>
            </a:lvl1pPr>
          </a:lstStyle>
          <a:p>
            <a:pPr lvl="0"/>
            <a:r>
              <a:rPr lang="en-US" dirty="0"/>
              <a:t>Date</a:t>
            </a:r>
          </a:p>
        </p:txBody>
      </p:sp>
      <p:pic>
        <p:nvPicPr>
          <p:cNvPr id="11" name="Picture 12" descr="MitelLogoTag4c.ai"/>
          <p:cNvPicPr>
            <a:picLocks noChangeAspect="1"/>
          </p:cNvPicPr>
          <p:nvPr userDrawn="1"/>
        </p:nvPicPr>
        <p:blipFill>
          <a:blip r:embed="rId3" cstate="print">
            <a:extLst>
              <a:ext uri="{28A0092B-C50C-407E-A947-70E740481C1C}">
                <a14:useLocalDpi xmlns:a14="http://schemas.microsoft.com/office/drawing/2010/main"/>
              </a:ext>
            </a:extLst>
          </a:blip>
          <a:srcRect l="11900" t="14368" r="8958" b="20200"/>
          <a:stretch>
            <a:fillRect/>
          </a:stretch>
        </p:blipFill>
        <p:spPr bwMode="auto">
          <a:xfrm>
            <a:off x="7900416" y="4511294"/>
            <a:ext cx="1102073" cy="4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p:cNvSpPr txBox="1"/>
          <p:nvPr userDrawn="1"/>
        </p:nvSpPr>
        <p:spPr>
          <a:xfrm>
            <a:off x="483924" y="4854317"/>
            <a:ext cx="3175068" cy="92333"/>
          </a:xfrm>
          <a:prstGeom prst="rect">
            <a:avLst/>
          </a:prstGeom>
          <a:noFill/>
        </p:spPr>
        <p:txBody>
          <a:bodyPr wrap="square" lIns="0" tIns="0" rIns="0" bIns="0" rtlCol="0">
            <a:spAutoFit/>
          </a:bodyPr>
          <a:lstStyle/>
          <a:p>
            <a:r>
              <a:rPr lang="en-US" sz="600" kern="600" spc="0">
                <a:solidFill>
                  <a:srgbClr val="808285"/>
                </a:solidFill>
              </a:rPr>
              <a:t>© 2018 </a:t>
            </a:r>
            <a:r>
              <a:rPr lang="en-US" sz="600" kern="600" spc="0" dirty="0">
                <a:solidFill>
                  <a:srgbClr val="808285"/>
                </a:solidFill>
              </a:rPr>
              <a:t>Mitel. Proprietary and Conﬁdential.</a:t>
            </a:r>
          </a:p>
        </p:txBody>
      </p:sp>
    </p:spTree>
    <p:extLst>
      <p:ext uri="{BB962C8B-B14F-4D97-AF65-F5344CB8AC3E}">
        <p14:creationId xmlns:p14="http://schemas.microsoft.com/office/powerpoint/2010/main" val="263160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3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10" name="Text Placeholder 2"/>
          <p:cNvSpPr>
            <a:spLocks noGrp="1"/>
          </p:cNvSpPr>
          <p:nvPr>
            <p:ph idx="1"/>
          </p:nvPr>
        </p:nvSpPr>
        <p:spPr bwMode="auto">
          <a:xfrm>
            <a:off x="245142" y="989081"/>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900"/>
              </a:spcBef>
              <a:defRPr sz="1600"/>
            </a:lvl1pPr>
            <a:lvl2pPr>
              <a:lnSpc>
                <a:spcPct val="100000"/>
              </a:lnSpc>
              <a:defRPr sz="1200"/>
            </a:lvl2pPr>
            <a:lvl3pPr>
              <a:lnSpc>
                <a:spcPct val="100000"/>
              </a:lnSpc>
              <a:defRPr sz="1000"/>
            </a:lvl3pPr>
            <a:lvl4pPr>
              <a:lnSpc>
                <a:spcPct val="100000"/>
              </a:lnSpc>
              <a:defRPr sz="1000"/>
            </a:lvl4pPr>
            <a:lvl5pPr>
              <a:lnSpc>
                <a:spcPct val="100000"/>
              </a:lnSpc>
              <a:spcBef>
                <a:spcPts val="5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3"/>
          </p:nvPr>
        </p:nvSpPr>
        <p:spPr bwMode="auto">
          <a:xfrm>
            <a:off x="3200400" y="987552"/>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900"/>
              </a:spcBef>
              <a:defRPr sz="1600"/>
            </a:lvl1pPr>
            <a:lvl2pPr>
              <a:lnSpc>
                <a:spcPct val="100000"/>
              </a:lnSpc>
              <a:defRPr sz="1200"/>
            </a:lvl2pPr>
            <a:lvl3pPr>
              <a:lnSpc>
                <a:spcPct val="100000"/>
              </a:lnSpc>
              <a:defRPr sz="1000"/>
            </a:lvl3pPr>
            <a:lvl4pPr>
              <a:lnSpc>
                <a:spcPct val="100000"/>
              </a:lnSpc>
              <a:defRPr sz="1000"/>
            </a:lvl4pPr>
            <a:lvl5pPr>
              <a:lnSpc>
                <a:spcPct val="100000"/>
              </a:lnSpc>
              <a:spcBef>
                <a:spcPts val="5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4"/>
          </p:nvPr>
        </p:nvSpPr>
        <p:spPr bwMode="auto">
          <a:xfrm>
            <a:off x="6153912" y="987552"/>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900"/>
              </a:spcBef>
              <a:defRPr sz="1600"/>
            </a:lvl1pPr>
            <a:lvl2pPr>
              <a:lnSpc>
                <a:spcPct val="100000"/>
              </a:lnSpc>
              <a:defRPr sz="1200"/>
            </a:lvl2pPr>
            <a:lvl3pPr>
              <a:lnSpc>
                <a:spcPct val="100000"/>
              </a:lnSpc>
              <a:defRPr sz="1000"/>
            </a:lvl3pPr>
            <a:lvl4pPr>
              <a:lnSpc>
                <a:spcPct val="100000"/>
              </a:lnSpc>
              <a:defRPr sz="1000"/>
            </a:lvl4pPr>
            <a:lvl5pPr>
              <a:lnSpc>
                <a:spcPct val="100000"/>
              </a:lnSpc>
              <a:spcBef>
                <a:spcPts val="5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_Column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8" name="Text Placeholder 2"/>
          <p:cNvSpPr>
            <a:spLocks noGrp="1"/>
          </p:cNvSpPr>
          <p:nvPr>
            <p:ph idx="1"/>
          </p:nvPr>
        </p:nvSpPr>
        <p:spPr bwMode="auto">
          <a:xfrm>
            <a:off x="247249" y="989081"/>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200"/>
            </a:lvl1pPr>
            <a:lvl2pPr>
              <a:lnSpc>
                <a:spcPct val="100000"/>
              </a:lnSpc>
              <a:spcBef>
                <a:spcPts val="500"/>
              </a:spcBef>
              <a:defRPr sz="1000"/>
            </a:lvl2pPr>
            <a:lvl3pPr>
              <a:lnSpc>
                <a:spcPct val="100000"/>
              </a:lnSpc>
              <a:spcBef>
                <a:spcPts val="300"/>
              </a:spcBef>
              <a:defRPr sz="800"/>
            </a:lvl3pPr>
            <a:lvl4pPr>
              <a:lnSpc>
                <a:spcPct val="100000"/>
              </a:lnSpc>
              <a:spcBef>
                <a:spcPts val="300"/>
              </a:spcBef>
              <a:defRPr sz="800"/>
            </a:lvl4pPr>
            <a:lvl5pPr>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idx="17"/>
          </p:nvPr>
        </p:nvSpPr>
        <p:spPr bwMode="auto">
          <a:xfrm>
            <a:off x="3200400" y="987552"/>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200"/>
            </a:lvl1pPr>
            <a:lvl2pPr>
              <a:lnSpc>
                <a:spcPct val="100000"/>
              </a:lnSpc>
              <a:spcBef>
                <a:spcPts val="300"/>
              </a:spcBef>
              <a:defRPr sz="1000"/>
            </a:lvl2pPr>
            <a:lvl3pPr>
              <a:lnSpc>
                <a:spcPct val="100000"/>
              </a:lnSpc>
              <a:spcBef>
                <a:spcPts val="300"/>
              </a:spcBef>
              <a:defRPr sz="800"/>
            </a:lvl3pPr>
            <a:lvl4pPr>
              <a:lnSpc>
                <a:spcPct val="100000"/>
              </a:lnSpc>
              <a:spcBef>
                <a:spcPts val="300"/>
              </a:spcBef>
              <a:defRPr sz="800"/>
            </a:lvl4pPr>
            <a:lvl5pPr>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idx="18"/>
          </p:nvPr>
        </p:nvSpPr>
        <p:spPr bwMode="auto">
          <a:xfrm>
            <a:off x="6153551" y="987552"/>
            <a:ext cx="274320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200"/>
            </a:lvl1pPr>
            <a:lvl2pPr>
              <a:lnSpc>
                <a:spcPct val="100000"/>
              </a:lnSpc>
              <a:spcBef>
                <a:spcPts val="300"/>
              </a:spcBef>
              <a:defRPr sz="1000"/>
            </a:lvl2pPr>
            <a:lvl3pPr>
              <a:lnSpc>
                <a:spcPct val="100000"/>
              </a:lnSpc>
              <a:spcBef>
                <a:spcPts val="300"/>
              </a:spcBef>
              <a:defRPr sz="800"/>
            </a:lvl3pPr>
            <a:lvl4pPr>
              <a:lnSpc>
                <a:spcPct val="100000"/>
              </a:lnSpc>
              <a:spcBef>
                <a:spcPts val="300"/>
              </a:spcBef>
              <a:defRPr sz="800"/>
            </a:lvl4pPr>
            <a:lvl5pPr>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5" name="Chart Placeholder 4"/>
          <p:cNvSpPr>
            <a:spLocks noGrp="1"/>
          </p:cNvSpPr>
          <p:nvPr>
            <p:ph type="chart" sz="quarter" idx="11"/>
          </p:nvPr>
        </p:nvSpPr>
        <p:spPr>
          <a:xfrm>
            <a:off x="245142" y="987552"/>
            <a:ext cx="8650224" cy="3255264"/>
          </a:xfrm>
        </p:spPr>
        <p:txBody>
          <a:bodyPr/>
          <a:lstStyle>
            <a:lvl1pPr>
              <a:defRPr>
                <a:solidFill>
                  <a:schemeClr val="tx1"/>
                </a:solidFill>
              </a:defRPr>
            </a:lvl1pPr>
          </a:lstStyle>
          <a:p>
            <a:r>
              <a:rPr lang="en-US"/>
              <a:t>Click icon to add chart</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with Highlig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5" name="Chart Placeholder 4"/>
          <p:cNvSpPr>
            <a:spLocks noGrp="1"/>
          </p:cNvSpPr>
          <p:nvPr>
            <p:ph type="chart" sz="quarter" idx="11"/>
          </p:nvPr>
        </p:nvSpPr>
        <p:spPr>
          <a:xfrm>
            <a:off x="245142" y="987552"/>
            <a:ext cx="5507072" cy="3255264"/>
          </a:xfrm>
          <a:ln w="6350">
            <a:noFill/>
          </a:ln>
        </p:spPr>
        <p:txBody>
          <a:bodyPr/>
          <a:lstStyle>
            <a:lvl1pPr>
              <a:defRPr>
                <a:solidFill>
                  <a:schemeClr val="tx1"/>
                </a:solidFill>
              </a:defRPr>
            </a:lvl1pPr>
          </a:lstStyle>
          <a:p>
            <a:r>
              <a:rPr lang="en-US"/>
              <a:t>Click icon to add chart</a:t>
            </a:r>
          </a:p>
        </p:txBody>
      </p:sp>
      <p:sp>
        <p:nvSpPr>
          <p:cNvPr id="6" name="Content Placeholder 5"/>
          <p:cNvSpPr>
            <a:spLocks noGrp="1"/>
          </p:cNvSpPr>
          <p:nvPr>
            <p:ph sz="quarter" idx="12"/>
          </p:nvPr>
        </p:nvSpPr>
        <p:spPr>
          <a:xfrm>
            <a:off x="5943600" y="987425"/>
            <a:ext cx="2955925" cy="3255963"/>
          </a:xfrm>
          <a:ln w="6350">
            <a:solidFill>
              <a:schemeClr val="tx2"/>
            </a:solidFill>
          </a:ln>
        </p:spPr>
        <p:txBody>
          <a:bodyPr/>
          <a:lstStyle>
            <a:lvl1pPr marL="91440">
              <a:defRPr sz="1800"/>
            </a:lvl1pPr>
            <a:lvl2pPr>
              <a:defRPr sz="1400"/>
            </a:lvl2pPr>
            <a:lvl3pPr>
              <a:defRPr sz="13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5" name="Table Placeholder 4"/>
          <p:cNvSpPr>
            <a:spLocks noGrp="1"/>
          </p:cNvSpPr>
          <p:nvPr>
            <p:ph type="tbl" sz="quarter" idx="11"/>
          </p:nvPr>
        </p:nvSpPr>
        <p:spPr>
          <a:xfrm>
            <a:off x="244474" y="987551"/>
            <a:ext cx="8650224" cy="3255264"/>
          </a:xfrm>
        </p:spPr>
        <p:txBody>
          <a:bodyPr/>
          <a:lstStyle>
            <a:lvl1pPr>
              <a:defRPr>
                <a:solidFill>
                  <a:schemeClr val="tx1"/>
                </a:solidFill>
              </a:defRPr>
            </a:lvl1pPr>
          </a:lstStyle>
          <a:p>
            <a:r>
              <a:rPr lang="en-US"/>
              <a:t>Click icon to add table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_with_Highlig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6" name="Content Placeholder 5"/>
          <p:cNvSpPr>
            <a:spLocks noGrp="1"/>
          </p:cNvSpPr>
          <p:nvPr>
            <p:ph sz="quarter" idx="12"/>
          </p:nvPr>
        </p:nvSpPr>
        <p:spPr>
          <a:xfrm>
            <a:off x="5943600" y="987425"/>
            <a:ext cx="2955925" cy="3255963"/>
          </a:xfrm>
          <a:ln w="6350">
            <a:solidFill>
              <a:schemeClr val="tx2"/>
            </a:solidFill>
          </a:ln>
        </p:spPr>
        <p:txBody>
          <a:bodyPr/>
          <a:lstStyle>
            <a:lvl1pPr marL="91440">
              <a:defRPr sz="1800"/>
            </a:lvl1pPr>
            <a:lvl2pPr>
              <a:defRPr sz="1400"/>
            </a:lvl2pPr>
            <a:lvl3pPr>
              <a:defRPr sz="13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4"/>
          <p:cNvSpPr>
            <a:spLocks noGrp="1"/>
          </p:cNvSpPr>
          <p:nvPr>
            <p:ph type="tbl" sz="quarter" idx="11"/>
          </p:nvPr>
        </p:nvSpPr>
        <p:spPr>
          <a:xfrm>
            <a:off x="244474" y="987551"/>
            <a:ext cx="5504688" cy="3255264"/>
          </a:xfrm>
        </p:spPr>
        <p:txBody>
          <a:bodyPr/>
          <a:lstStyle>
            <a:lvl1pPr>
              <a:defRPr>
                <a:solidFill>
                  <a:schemeClr val="tx1"/>
                </a:solidFill>
              </a:defRPr>
            </a:lvl1pPr>
          </a:lstStyle>
          <a:p>
            <a:r>
              <a:rPr lang="en-US"/>
              <a:t>Click icon to add table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398463" y="626269"/>
            <a:ext cx="8391525" cy="1428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3" name="Slide Number Placeholder 5"/>
          <p:cNvSpPr>
            <a:spLocks noGrp="1"/>
          </p:cNvSpPr>
          <p:nvPr>
            <p:ph type="sldNum" sz="quarter" idx="10"/>
          </p:nvPr>
        </p:nvSpPr>
        <p:spPr/>
        <p:txBody>
          <a:bodyPr/>
          <a:lstStyle>
            <a:lvl1pPr>
              <a:defRPr/>
            </a:lvl1pPr>
          </a:lstStyle>
          <a:p>
            <a:pPr>
              <a:defRPr/>
            </a:pPr>
            <a:fld id="{2FB1EA7E-824C-D04F-BB22-AA5E03681EFA}" type="slidenum">
              <a:rPr lang="en-US"/>
              <a:pPr>
                <a:defRPr/>
              </a:pPr>
              <a:t>‹#›</a:t>
            </a:fld>
            <a:endParaRPr lang="en-US"/>
          </a:p>
        </p:txBody>
      </p:sp>
      <p:sp>
        <p:nvSpPr>
          <p:cNvPr id="4" name="Rectangle 3"/>
          <p:cNvSpPr/>
          <p:nvPr userDrawn="1"/>
        </p:nvSpPr>
        <p:spPr>
          <a:xfrm>
            <a:off x="0" y="0"/>
            <a:ext cx="9144000" cy="8429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43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398463" y="626269"/>
            <a:ext cx="8391525" cy="1428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3" name="Slide Number Placeholder 5"/>
          <p:cNvSpPr>
            <a:spLocks noGrp="1"/>
          </p:cNvSpPr>
          <p:nvPr>
            <p:ph type="sldNum" sz="quarter" idx="10"/>
          </p:nvPr>
        </p:nvSpPr>
        <p:spPr/>
        <p:txBody>
          <a:bodyPr/>
          <a:lstStyle>
            <a:lvl1pPr>
              <a:defRPr/>
            </a:lvl1pPr>
          </a:lstStyle>
          <a:p>
            <a:pPr>
              <a:defRPr/>
            </a:pPr>
            <a:fld id="{2FB1EA7E-824C-D04F-BB22-AA5E03681EFA}" type="slidenum">
              <a:rPr lang="en-US"/>
              <a:pPr>
                <a:defRPr/>
              </a:pPr>
              <a:t>‹#›</a:t>
            </a:fld>
            <a:endParaRPr lang="en-US"/>
          </a:p>
        </p:txBody>
      </p:sp>
      <p:sp>
        <p:nvSpPr>
          <p:cNvPr id="4" name="Rectangle 3"/>
          <p:cNvSpPr/>
          <p:nvPr userDrawn="1"/>
        </p:nvSpPr>
        <p:spPr>
          <a:xfrm>
            <a:off x="0" y="0"/>
            <a:ext cx="9144000" cy="8429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roup of executives sitting and working together using tablets and laptop[2]-SM.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3389162"/>
          </a:xfrm>
          <a:prstGeom prst="rect">
            <a:avLst/>
          </a:prstGeom>
        </p:spPr>
      </p:pic>
      <p:sp>
        <p:nvSpPr>
          <p:cNvPr id="8" name="Text Placeholder 7"/>
          <p:cNvSpPr>
            <a:spLocks noGrp="1"/>
          </p:cNvSpPr>
          <p:nvPr>
            <p:ph type="body" sz="quarter" idx="11"/>
          </p:nvPr>
        </p:nvSpPr>
        <p:spPr>
          <a:xfrm>
            <a:off x="228600" y="3668713"/>
            <a:ext cx="8561388" cy="604837"/>
          </a:xfrm>
        </p:spPr>
        <p:txBody>
          <a:bodyPr anchor="ctr"/>
          <a:lstStyle>
            <a:lvl1pPr algn="ctr">
              <a:defRPr sz="3600">
                <a:solidFill>
                  <a:srgbClr val="00A1E0"/>
                </a:solidFill>
              </a:defRPr>
            </a:lvl1pPr>
          </a:lstStyle>
          <a:p>
            <a:pPr lvl="0"/>
            <a:r>
              <a:rPr lang="en-US"/>
              <a:t>Edit Master text styles</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5" name="Slide Number Placeholder 1"/>
          <p:cNvSpPr txBox="1">
            <a:spLocks/>
          </p:cNvSpPr>
          <p:nvPr userDrawn="1"/>
        </p:nvSpPr>
        <p:spPr>
          <a:xfrm>
            <a:off x="238125" y="4758931"/>
            <a:ext cx="412751" cy="273844"/>
          </a:xfrm>
          <a:prstGeom prst="rect">
            <a:avLst/>
          </a:prstGeom>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fld id="{EA731F3C-EE2C-4588-9285-A7950B90F31E}" type="slidenum">
              <a:rPr lang="en-US" sz="675" smtClean="0">
                <a:solidFill>
                  <a:srgbClr val="8A8F9D"/>
                </a:solidFill>
              </a:rPr>
              <a:pPr algn="r" eaLnBrk="1" hangingPunct="1">
                <a:defRPr/>
              </a:pPr>
              <a:t>‹#›</a:t>
            </a:fld>
            <a:endParaRPr lang="en-US" sz="675">
              <a:solidFill>
                <a:srgbClr val="8A8F9D"/>
              </a:solidFill>
            </a:endParaRPr>
          </a:p>
        </p:txBody>
      </p:sp>
      <p:sp>
        <p:nvSpPr>
          <p:cNvPr id="2" name="Title 1"/>
          <p:cNvSpPr>
            <a:spLocks noGrp="1"/>
          </p:cNvSpPr>
          <p:nvPr>
            <p:ph type="title"/>
          </p:nvPr>
        </p:nvSpPr>
        <p:spPr>
          <a:xfrm>
            <a:off x="408440" y="127196"/>
            <a:ext cx="8416433" cy="416719"/>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228601" y="4690873"/>
            <a:ext cx="473075" cy="273844"/>
          </a:xfrm>
        </p:spPr>
        <p:txBody>
          <a:bodyPr/>
          <a:lstStyle>
            <a:lvl1pPr>
              <a:defRPr/>
            </a:lvl1pPr>
          </a:lstStyle>
          <a:p>
            <a:pPr>
              <a:defRPr/>
            </a:pPr>
            <a:fld id="{2FB1EA7E-824C-D04F-BB22-AA5E03681EFA}" type="slidenum">
              <a:rPr lang="en-US"/>
              <a:pPr>
                <a:defRPr/>
              </a:pPr>
              <a:t>‹#›</a:t>
            </a:fld>
            <a:endParaRPr lang="en-US"/>
          </a:p>
        </p:txBody>
      </p:sp>
    </p:spTree>
    <p:extLst>
      <p:ext uri="{BB962C8B-B14F-4D97-AF65-F5344CB8AC3E}">
        <p14:creationId xmlns:p14="http://schemas.microsoft.com/office/powerpoint/2010/main" val="283472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Impactful Mess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5AA50-9615-7149-95A4-2DBC16F0EB4A}"/>
              </a:ext>
            </a:extLst>
          </p:cNvPr>
          <p:cNvSpPr/>
          <p:nvPr userDrawn="1"/>
        </p:nvSpPr>
        <p:spPr>
          <a:xfrm>
            <a:off x="1" y="0"/>
            <a:ext cx="9143999"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bg1">
                    <a:lumMod val="75000"/>
                  </a:schemeClr>
                </a:solidFill>
              </a:rPr>
              <a:t>Image</a:t>
            </a:r>
          </a:p>
        </p:txBody>
      </p:sp>
      <p:sp>
        <p:nvSpPr>
          <p:cNvPr id="7" name="Text Placeholder 6">
            <a:extLst>
              <a:ext uri="{FF2B5EF4-FFF2-40B4-BE49-F238E27FC236}">
                <a16:creationId xmlns:a16="http://schemas.microsoft.com/office/drawing/2014/main" id="{3D97BE04-1996-EE4D-A3B5-A6F290FB52E2}"/>
              </a:ext>
            </a:extLst>
          </p:cNvPr>
          <p:cNvSpPr>
            <a:spLocks noGrp="1"/>
          </p:cNvSpPr>
          <p:nvPr>
            <p:ph type="body" sz="quarter" idx="11" hasCustomPrompt="1"/>
          </p:nvPr>
        </p:nvSpPr>
        <p:spPr>
          <a:xfrm>
            <a:off x="1206104" y="1745118"/>
            <a:ext cx="5191125" cy="2553686"/>
          </a:xfrm>
        </p:spPr>
        <p:txBody>
          <a:bodyPr>
            <a:normAutofit/>
          </a:bodyPr>
          <a:lstStyle>
            <a:lvl1pPr marL="0" indent="0">
              <a:buNone/>
              <a:defRPr sz="5400" b="1" spc="75" baseline="0">
                <a:solidFill>
                  <a:schemeClr val="bg1"/>
                </a:solidFill>
                <a:latin typeface="+mj-lt"/>
              </a:defRPr>
            </a:lvl1pPr>
          </a:lstStyle>
          <a:p>
            <a:pPr lvl="0"/>
            <a:r>
              <a:rPr lang="en-US" dirty="0"/>
              <a:t>IMPACTFUL</a:t>
            </a:r>
          </a:p>
          <a:p>
            <a:pPr lvl="0"/>
            <a:r>
              <a:rPr lang="en-US" dirty="0"/>
              <a:t>MESSAGE</a:t>
            </a:r>
          </a:p>
          <a:p>
            <a:pPr lvl="0"/>
            <a:r>
              <a:rPr lang="en-US" dirty="0"/>
              <a:t>SLIDE</a:t>
            </a:r>
          </a:p>
        </p:txBody>
      </p:sp>
      <p:sp>
        <p:nvSpPr>
          <p:cNvPr id="9" name="Text Placeholder 8">
            <a:extLst>
              <a:ext uri="{FF2B5EF4-FFF2-40B4-BE49-F238E27FC236}">
                <a16:creationId xmlns:a16="http://schemas.microsoft.com/office/drawing/2014/main" id="{4FFBED36-7FB2-F848-A123-879090623300}"/>
              </a:ext>
            </a:extLst>
          </p:cNvPr>
          <p:cNvSpPr>
            <a:spLocks noGrp="1"/>
          </p:cNvSpPr>
          <p:nvPr>
            <p:ph type="body" sz="quarter" idx="12" hasCustomPrompt="1"/>
          </p:nvPr>
        </p:nvSpPr>
        <p:spPr>
          <a:xfrm>
            <a:off x="1206104" y="1171000"/>
            <a:ext cx="4788694" cy="496203"/>
          </a:xfrm>
        </p:spPr>
        <p:txBody>
          <a:bodyPr>
            <a:normAutofit/>
          </a:bodyPr>
          <a:lstStyle>
            <a:lvl1pPr marL="0" indent="0">
              <a:buNone/>
              <a:defRPr sz="3300" spc="75" baseline="0">
                <a:solidFill>
                  <a:schemeClr val="accent1"/>
                </a:solidFill>
              </a:defRPr>
            </a:lvl1pPr>
          </a:lstStyle>
          <a:p>
            <a:pPr lvl="0"/>
            <a:r>
              <a:rPr lang="en-US" dirty="0"/>
              <a:t>Large</a:t>
            </a:r>
          </a:p>
        </p:txBody>
      </p:sp>
    </p:spTree>
    <p:extLst>
      <p:ext uri="{BB962C8B-B14F-4D97-AF65-F5344CB8AC3E}">
        <p14:creationId xmlns:p14="http://schemas.microsoft.com/office/powerpoint/2010/main" val="24451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Left Photo">
    <p:spTree>
      <p:nvGrpSpPr>
        <p:cNvPr id="1" name=""/>
        <p:cNvGrpSpPr/>
        <p:nvPr/>
      </p:nvGrpSpPr>
      <p:grpSpPr>
        <a:xfrm>
          <a:off x="0" y="0"/>
          <a:ext cx="0" cy="0"/>
          <a:chOff x="0" y="0"/>
          <a:chExt cx="0" cy="0"/>
        </a:xfrm>
      </p:grpSpPr>
      <p:sp>
        <p:nvSpPr>
          <p:cNvPr id="2" name="Title 1"/>
          <p:cNvSpPr>
            <a:spLocks noGrp="1"/>
          </p:cNvSpPr>
          <p:nvPr>
            <p:ph type="title"/>
          </p:nvPr>
        </p:nvSpPr>
        <p:spPr>
          <a:xfrm>
            <a:off x="4985381" y="2295451"/>
            <a:ext cx="3931920" cy="416719"/>
          </a:xfrm>
        </p:spPr>
        <p:txBody>
          <a:bodyPr/>
          <a:lstStyle>
            <a:lvl1pPr algn="ctr">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solidFill>
                  <a:schemeClr val="tx1"/>
                </a:solidFill>
              </a:defRPr>
            </a:lvl1pPr>
          </a:lstStyle>
          <a:p>
            <a:pPr>
              <a:defRPr/>
            </a:pPr>
            <a:fld id="{ED6F28F4-4220-034D-8A55-E08390FB3F8D}" type="slidenum">
              <a:rPr lang="en-US" smtClean="0"/>
              <a:pPr>
                <a:defRPr/>
              </a:pPr>
              <a:t>‹#›</a:t>
            </a:fld>
            <a:endParaRPr lang="en-US" dirty="0"/>
          </a:p>
        </p:txBody>
      </p:sp>
      <p:sp>
        <p:nvSpPr>
          <p:cNvPr id="9" name="Rectangle 8"/>
          <p:cNvSpPr/>
          <p:nvPr userDrawn="1"/>
        </p:nvSpPr>
        <p:spPr>
          <a:xfrm>
            <a:off x="0" y="0"/>
            <a:ext cx="9144000" cy="8429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4743003" cy="44918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340584" y="2046033"/>
            <a:ext cx="2061834" cy="369332"/>
          </a:xfrm>
          <a:prstGeom prst="rect">
            <a:avLst/>
          </a:prstGeom>
          <a:noFill/>
        </p:spPr>
        <p:txBody>
          <a:bodyPr wrap="square" rtlCol="0">
            <a:spAutoFit/>
          </a:bodyPr>
          <a:lstStyle/>
          <a:p>
            <a:pPr algn="ctr"/>
            <a:r>
              <a:rPr lang="en-US" dirty="0">
                <a:solidFill>
                  <a:srgbClr val="808285"/>
                </a:solidFill>
              </a:rPr>
              <a:t>Photo here</a:t>
            </a:r>
          </a:p>
        </p:txBody>
      </p:sp>
    </p:spTree>
    <p:extLst>
      <p:ext uri="{BB962C8B-B14F-4D97-AF65-F5344CB8AC3E}">
        <p14:creationId xmlns:p14="http://schemas.microsoft.com/office/powerpoint/2010/main" val="28120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228601" y="4690872"/>
            <a:ext cx="473075" cy="273844"/>
          </a:xfrm>
          <a:prstGeom prst="rect">
            <a:avLst/>
          </a:prstGeom>
        </p:spPr>
        <p:txBody>
          <a:bodyPr/>
          <a:lstStyle/>
          <a:p>
            <a:pPr>
              <a:defRPr/>
            </a:pPr>
            <a:fld id="{94FAF6B2-8A65-4A43-833A-A4BFE8254FB5}" type="slidenum">
              <a:rPr lang="en-US" smtClean="0"/>
              <a:pPr>
                <a:defRPr/>
              </a:pPr>
              <a:t>‹#›</a:t>
            </a:fld>
            <a:endParaRPr lang="en-US" dirty="0"/>
          </a:p>
        </p:txBody>
      </p:sp>
      <p:sp>
        <p:nvSpPr>
          <p:cNvPr id="4" name="Text Placeholder 2"/>
          <p:cNvSpPr>
            <a:spLocks noGrp="1"/>
          </p:cNvSpPr>
          <p:nvPr>
            <p:ph idx="1"/>
          </p:nvPr>
        </p:nvSpPr>
        <p:spPr bwMode="auto">
          <a:xfrm>
            <a:off x="247249" y="989082"/>
            <a:ext cx="8653716" cy="325192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81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2BCF5BF9-707C-7142-BA06-7C1820F571AA}" type="slidenum">
              <a:rPr lang="en-US"/>
              <a:pPr>
                <a:defRPr/>
              </a:pPr>
              <a:t>‹#›</a:t>
            </a:fld>
            <a:endParaRPr lang="en-US"/>
          </a:p>
        </p:txBody>
      </p:sp>
    </p:spTree>
    <p:extLst>
      <p:ext uri="{BB962C8B-B14F-4D97-AF65-F5344CB8AC3E}">
        <p14:creationId xmlns:p14="http://schemas.microsoft.com/office/powerpoint/2010/main" val="72728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1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4" name="Text Placeholder 2"/>
          <p:cNvSpPr>
            <a:spLocks noGrp="1"/>
          </p:cNvSpPr>
          <p:nvPr>
            <p:ph idx="1"/>
          </p:nvPr>
        </p:nvSpPr>
        <p:spPr bwMode="auto">
          <a:xfrm>
            <a:off x="247249" y="989081"/>
            <a:ext cx="8653716"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35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858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_Column_Medi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4" name="Text Placeholder 2"/>
          <p:cNvSpPr>
            <a:spLocks noGrp="1"/>
          </p:cNvSpPr>
          <p:nvPr>
            <p:ph idx="1"/>
          </p:nvPr>
        </p:nvSpPr>
        <p:spPr bwMode="auto">
          <a:xfrm>
            <a:off x="247249" y="989081"/>
            <a:ext cx="8653716"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8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umn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4" name="Text Placeholder 2"/>
          <p:cNvSpPr>
            <a:spLocks noGrp="1"/>
          </p:cNvSpPr>
          <p:nvPr>
            <p:ph idx="1"/>
          </p:nvPr>
        </p:nvSpPr>
        <p:spPr bwMode="auto">
          <a:xfrm>
            <a:off x="247249" y="989081"/>
            <a:ext cx="8653716"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900"/>
              </a:spcBef>
              <a:defRPr sz="1600"/>
            </a:lvl1pPr>
            <a:lvl2pPr>
              <a:lnSpc>
                <a:spcPct val="100000"/>
              </a:lnSpc>
              <a:defRPr sz="1200"/>
            </a:lvl2pPr>
            <a:lvl3pPr>
              <a:lnSpc>
                <a:spcPct val="100000"/>
              </a:lnSpc>
              <a:defRPr sz="1000"/>
            </a:lvl3pPr>
            <a:lvl4pPr>
              <a:lnSpc>
                <a:spcPct val="100000"/>
              </a:lnSpc>
              <a:defRPr sz="1000"/>
            </a:lvl4pPr>
            <a:lvl5pPr>
              <a:lnSpc>
                <a:spcPct val="100000"/>
              </a:lnSpc>
              <a:spcBef>
                <a:spcPts val="5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2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7" name="Text Placeholder 2"/>
          <p:cNvSpPr>
            <a:spLocks noGrp="1"/>
          </p:cNvSpPr>
          <p:nvPr>
            <p:ph idx="1"/>
          </p:nvPr>
        </p:nvSpPr>
        <p:spPr bwMode="auto">
          <a:xfrm>
            <a:off x="24724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8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2"/>
          </p:nvPr>
        </p:nvSpPr>
        <p:spPr bwMode="auto">
          <a:xfrm>
            <a:off x="487549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8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_Column_Medi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7" name="Text Placeholder 2"/>
          <p:cNvSpPr>
            <a:spLocks noGrp="1"/>
          </p:cNvSpPr>
          <p:nvPr>
            <p:ph idx="1"/>
          </p:nvPr>
        </p:nvSpPr>
        <p:spPr bwMode="auto">
          <a:xfrm>
            <a:off x="24724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600"/>
            </a:lvl1pPr>
            <a:lvl2pPr>
              <a:lnSpc>
                <a:spcPct val="100000"/>
              </a:lnSpc>
              <a:defRPr sz="1200"/>
            </a:lvl2pPr>
            <a:lvl3pPr>
              <a:lnSpc>
                <a:spcPct val="100000"/>
              </a:lnSpc>
              <a:defRPr sz="1000"/>
            </a:lvl3pPr>
            <a:lvl4pPr>
              <a:lnSpc>
                <a:spcPct val="100000"/>
              </a:lnSpc>
              <a:defRPr sz="10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3"/>
          </p:nvPr>
        </p:nvSpPr>
        <p:spPr bwMode="auto">
          <a:xfrm>
            <a:off x="487549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600"/>
            </a:lvl1pPr>
            <a:lvl2pPr>
              <a:lnSpc>
                <a:spcPct val="100000"/>
              </a:lnSpc>
              <a:defRPr sz="1200"/>
            </a:lvl2pPr>
            <a:lvl3pPr>
              <a:lnSpc>
                <a:spcPct val="100000"/>
              </a:lnSpc>
              <a:defRPr sz="1000"/>
            </a:lvl3pPr>
            <a:lvl4pPr>
              <a:lnSpc>
                <a:spcPct val="100000"/>
              </a:lnSpc>
              <a:defRPr sz="10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_2_Column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dirty="0"/>
          </a:p>
        </p:txBody>
      </p:sp>
      <p:sp>
        <p:nvSpPr>
          <p:cNvPr id="7" name="Text Placeholder 2"/>
          <p:cNvSpPr>
            <a:spLocks noGrp="1"/>
          </p:cNvSpPr>
          <p:nvPr>
            <p:ph idx="1"/>
          </p:nvPr>
        </p:nvSpPr>
        <p:spPr bwMode="auto">
          <a:xfrm>
            <a:off x="24724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400"/>
            </a:lvl1pPr>
            <a:lvl2pPr>
              <a:lnSpc>
                <a:spcPct val="100000"/>
              </a:lnSpc>
              <a:defRPr sz="1000"/>
            </a:lvl2pPr>
            <a:lvl3pPr>
              <a:lnSpc>
                <a:spcPct val="100000"/>
              </a:lnSpc>
              <a:defRPr sz="800"/>
            </a:lvl3pPr>
            <a:lvl4pPr>
              <a:lnSpc>
                <a:spcPct val="100000"/>
              </a:lnSpc>
              <a:defRPr sz="800"/>
            </a:lvl4pPr>
            <a:lvl5pPr>
              <a:lnSpc>
                <a:spcPct val="100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3"/>
          </p:nvPr>
        </p:nvSpPr>
        <p:spPr bwMode="auto">
          <a:xfrm>
            <a:off x="4875499" y="989081"/>
            <a:ext cx="4023360"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000"/>
              </a:spcBef>
              <a:defRPr sz="1400"/>
            </a:lvl1pPr>
            <a:lvl2pPr>
              <a:lnSpc>
                <a:spcPct val="100000"/>
              </a:lnSpc>
              <a:defRPr sz="1000"/>
            </a:lvl2pPr>
            <a:lvl3pPr>
              <a:lnSpc>
                <a:spcPct val="100000"/>
              </a:lnSpc>
              <a:defRPr sz="800"/>
            </a:lvl3pPr>
            <a:lvl4pPr>
              <a:lnSpc>
                <a:spcPct val="100000"/>
              </a:lnSpc>
              <a:defRPr sz="800"/>
            </a:lvl4pPr>
            <a:lvl5pPr>
              <a:lnSpc>
                <a:spcPct val="100000"/>
              </a:lnSpc>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5142" y="94729"/>
            <a:ext cx="8653717" cy="41671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47249" y="989081"/>
            <a:ext cx="8653716" cy="32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600" y="4690872"/>
            <a:ext cx="473075" cy="273844"/>
          </a:xfrm>
          <a:prstGeom prst="rect">
            <a:avLst/>
          </a:prstGeom>
        </p:spPr>
        <p:txBody>
          <a:bodyPr vert="horz" wrap="square" lIns="0" tIns="0" rIns="0" bIns="0" numCol="1" anchor="b" anchorCtr="0" compatLnSpc="1">
            <a:prstTxWarp prst="textNoShape">
              <a:avLst/>
            </a:prstTxWarp>
          </a:bodyPr>
          <a:lstStyle>
            <a:lvl1pPr algn="l">
              <a:defRPr sz="1100">
                <a:solidFill>
                  <a:srgbClr val="15325F"/>
                </a:solidFill>
                <a:cs typeface="Arial" charset="0"/>
              </a:defRPr>
            </a:lvl1pPr>
          </a:lstStyle>
          <a:p>
            <a:pPr>
              <a:defRPr/>
            </a:pPr>
            <a:fld id="{94FAF6B2-8A65-4A43-833A-A4BFE8254FB5}" type="slidenum">
              <a:rPr lang="en-US" smtClean="0"/>
              <a:pPr>
                <a:defRPr/>
              </a:pPr>
              <a:t>‹#›</a:t>
            </a:fld>
            <a:endParaRPr lang="en-US" dirty="0"/>
          </a:p>
        </p:txBody>
      </p:sp>
      <p:cxnSp>
        <p:nvCxnSpPr>
          <p:cNvPr id="17" name="Straight Connector 16"/>
          <p:cNvCxnSpPr/>
          <p:nvPr userDrawn="1"/>
        </p:nvCxnSpPr>
        <p:spPr>
          <a:xfrm>
            <a:off x="243667" y="650367"/>
            <a:ext cx="8651679" cy="0"/>
          </a:xfrm>
          <a:prstGeom prst="line">
            <a:avLst/>
          </a:prstGeom>
          <a:ln w="6350">
            <a:solidFill>
              <a:srgbClr val="636463"/>
            </a:solidFill>
          </a:ln>
          <a:effectLst/>
        </p:spPr>
        <p:style>
          <a:lnRef idx="2">
            <a:schemeClr val="accent1"/>
          </a:lnRef>
          <a:fillRef idx="0">
            <a:schemeClr val="accent1"/>
          </a:fillRef>
          <a:effectRef idx="1">
            <a:schemeClr val="accent1"/>
          </a:effectRef>
          <a:fontRef idx="minor">
            <a:schemeClr val="tx1"/>
          </a:fontRef>
        </p:style>
      </p:cxnSp>
      <p:pic>
        <p:nvPicPr>
          <p:cNvPr id="9" name="Picture 12" descr="MitelLogoTag4c.ai"/>
          <p:cNvPicPr>
            <a:picLocks noChangeAspect="1"/>
          </p:cNvPicPr>
          <p:nvPr userDrawn="1"/>
        </p:nvPicPr>
        <p:blipFill>
          <a:blip r:embed="rId22" cstate="print">
            <a:extLst>
              <a:ext uri="{28A0092B-C50C-407E-A947-70E740481C1C}">
                <a14:useLocalDpi xmlns:a14="http://schemas.microsoft.com/office/drawing/2010/main"/>
              </a:ext>
            </a:extLst>
          </a:blip>
          <a:srcRect l="11900" t="14368" r="8958" b="20200"/>
          <a:stretch>
            <a:fillRect/>
          </a:stretch>
        </p:blipFill>
        <p:spPr bwMode="auto">
          <a:xfrm>
            <a:off x="7900416" y="4511294"/>
            <a:ext cx="1102073" cy="4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userDrawn="1"/>
        </p:nvSpPr>
        <p:spPr>
          <a:xfrm>
            <a:off x="483924" y="4854317"/>
            <a:ext cx="3175068" cy="92333"/>
          </a:xfrm>
          <a:prstGeom prst="rect">
            <a:avLst/>
          </a:prstGeom>
          <a:noFill/>
        </p:spPr>
        <p:txBody>
          <a:bodyPr wrap="square" lIns="0" tIns="0" rIns="0" bIns="0" rtlCol="0">
            <a:spAutoFit/>
          </a:bodyPr>
          <a:lstStyle/>
          <a:p>
            <a:r>
              <a:rPr lang="en-US" sz="600" kern="600" spc="0">
                <a:solidFill>
                  <a:srgbClr val="808285"/>
                </a:solidFill>
              </a:rPr>
              <a:t>© 2018 </a:t>
            </a:r>
            <a:r>
              <a:rPr lang="en-US" sz="600" kern="600" spc="0" dirty="0">
                <a:solidFill>
                  <a:srgbClr val="808285"/>
                </a:solidFill>
              </a:rPr>
              <a:t>Mitel. Proprietary and Conﬁdential.</a:t>
            </a:r>
          </a:p>
        </p:txBody>
      </p:sp>
    </p:spTree>
  </p:cSld>
  <p:clrMap bg1="lt1" tx1="dk1" bg2="lt2" tx2="dk2" accent1="accent1" accent2="accent2" accent3="accent3" accent4="accent4" accent5="accent5" accent6="accent6" hlink="hlink" folHlink="folHlink"/>
  <p:sldLayoutIdLst>
    <p:sldLayoutId id="2147483897" r:id="rId1"/>
    <p:sldLayoutId id="2147483892" r:id="rId2"/>
    <p:sldLayoutId id="2147483893" r:id="rId3"/>
    <p:sldLayoutId id="2147483900" r:id="rId4"/>
    <p:sldLayoutId id="2147483909" r:id="rId5"/>
    <p:sldLayoutId id="2147483910" r:id="rId6"/>
    <p:sldLayoutId id="2147483905" r:id="rId7"/>
    <p:sldLayoutId id="2147483912" r:id="rId8"/>
    <p:sldLayoutId id="2147483913" r:id="rId9"/>
    <p:sldLayoutId id="2147483906" r:id="rId10"/>
    <p:sldLayoutId id="2147483914" r:id="rId11"/>
    <p:sldLayoutId id="2147483901" r:id="rId12"/>
    <p:sldLayoutId id="2147483902" r:id="rId13"/>
    <p:sldLayoutId id="2147483903" r:id="rId14"/>
    <p:sldLayoutId id="2147483911" r:id="rId15"/>
    <p:sldLayoutId id="2147483899" r:id="rId16"/>
    <p:sldLayoutId id="2147483904" r:id="rId17"/>
    <p:sldLayoutId id="2147483915" r:id="rId18"/>
    <p:sldLayoutId id="2147483916" r:id="rId19"/>
    <p:sldLayoutId id="2147483917" r:id="rId20"/>
  </p:sldLayoutIdLst>
  <p:hf hdr="0" ftr="0" dt="0"/>
  <p:txStyles>
    <p:titleStyle>
      <a:lvl1pPr algn="l" defTabSz="342946" rtl="0" eaLnBrk="1" fontAlgn="base" hangingPunct="1">
        <a:spcBef>
          <a:spcPct val="0"/>
        </a:spcBef>
        <a:spcAft>
          <a:spcPct val="0"/>
        </a:spcAft>
        <a:defRPr sz="2200" kern="1200">
          <a:solidFill>
            <a:srgbClr val="00A1E0"/>
          </a:solidFill>
          <a:latin typeface="Arial"/>
          <a:ea typeface="Geneva" charset="0"/>
          <a:cs typeface="Arial"/>
        </a:defRPr>
      </a:lvl1pPr>
      <a:lvl2pPr algn="l" defTabSz="342946" rtl="0" eaLnBrk="1" fontAlgn="base" hangingPunct="1">
        <a:spcBef>
          <a:spcPct val="0"/>
        </a:spcBef>
        <a:spcAft>
          <a:spcPct val="0"/>
        </a:spcAft>
        <a:defRPr sz="2400">
          <a:solidFill>
            <a:schemeClr val="tx1"/>
          </a:solidFill>
          <a:latin typeface="Arial" charset="0"/>
          <a:ea typeface="Geneva" charset="0"/>
        </a:defRPr>
      </a:lvl2pPr>
      <a:lvl3pPr algn="l" defTabSz="342946" rtl="0" eaLnBrk="1" fontAlgn="base" hangingPunct="1">
        <a:spcBef>
          <a:spcPct val="0"/>
        </a:spcBef>
        <a:spcAft>
          <a:spcPct val="0"/>
        </a:spcAft>
        <a:defRPr sz="2400">
          <a:solidFill>
            <a:schemeClr val="tx1"/>
          </a:solidFill>
          <a:latin typeface="Arial" charset="0"/>
          <a:ea typeface="Geneva" charset="0"/>
        </a:defRPr>
      </a:lvl3pPr>
      <a:lvl4pPr algn="l" defTabSz="342946" rtl="0" eaLnBrk="1" fontAlgn="base" hangingPunct="1">
        <a:spcBef>
          <a:spcPct val="0"/>
        </a:spcBef>
        <a:spcAft>
          <a:spcPct val="0"/>
        </a:spcAft>
        <a:defRPr sz="2400">
          <a:solidFill>
            <a:schemeClr val="tx1"/>
          </a:solidFill>
          <a:latin typeface="Arial" charset="0"/>
          <a:ea typeface="Geneva" charset="0"/>
        </a:defRPr>
      </a:lvl4pPr>
      <a:lvl5pPr algn="l" defTabSz="342946" rtl="0" eaLnBrk="1" fontAlgn="base" hangingPunct="1">
        <a:spcBef>
          <a:spcPct val="0"/>
        </a:spcBef>
        <a:spcAft>
          <a:spcPct val="0"/>
        </a:spcAft>
        <a:defRPr sz="2400">
          <a:solidFill>
            <a:schemeClr val="tx1"/>
          </a:solidFill>
          <a:latin typeface="Arial" charset="0"/>
          <a:ea typeface="Geneva" charset="0"/>
        </a:defRPr>
      </a:lvl5pPr>
      <a:lvl6pPr marL="342946" algn="l" defTabSz="342946" rtl="0" eaLnBrk="1" fontAlgn="base" hangingPunct="1">
        <a:spcBef>
          <a:spcPct val="0"/>
        </a:spcBef>
        <a:spcAft>
          <a:spcPct val="0"/>
        </a:spcAft>
        <a:defRPr sz="3100">
          <a:solidFill>
            <a:schemeClr val="tx1"/>
          </a:solidFill>
          <a:latin typeface="Arial" charset="0"/>
          <a:ea typeface="Geneva" charset="0"/>
        </a:defRPr>
      </a:lvl6pPr>
      <a:lvl7pPr marL="685891" algn="l" defTabSz="342946" rtl="0" eaLnBrk="1" fontAlgn="base" hangingPunct="1">
        <a:spcBef>
          <a:spcPct val="0"/>
        </a:spcBef>
        <a:spcAft>
          <a:spcPct val="0"/>
        </a:spcAft>
        <a:defRPr sz="3100">
          <a:solidFill>
            <a:schemeClr val="tx1"/>
          </a:solidFill>
          <a:latin typeface="Arial" charset="0"/>
          <a:ea typeface="Geneva" charset="0"/>
        </a:defRPr>
      </a:lvl7pPr>
      <a:lvl8pPr marL="1028837" algn="l" defTabSz="342946" rtl="0" eaLnBrk="1" fontAlgn="base" hangingPunct="1">
        <a:spcBef>
          <a:spcPct val="0"/>
        </a:spcBef>
        <a:spcAft>
          <a:spcPct val="0"/>
        </a:spcAft>
        <a:defRPr sz="3100">
          <a:solidFill>
            <a:schemeClr val="tx1"/>
          </a:solidFill>
          <a:latin typeface="Arial" charset="0"/>
          <a:ea typeface="Geneva" charset="0"/>
        </a:defRPr>
      </a:lvl8pPr>
      <a:lvl9pPr marL="1371783" algn="l" defTabSz="342946" rtl="0" eaLnBrk="1" fontAlgn="base" hangingPunct="1">
        <a:spcBef>
          <a:spcPct val="0"/>
        </a:spcBef>
        <a:spcAft>
          <a:spcPct val="0"/>
        </a:spcAft>
        <a:defRPr sz="3100">
          <a:solidFill>
            <a:schemeClr val="tx1"/>
          </a:solidFill>
          <a:latin typeface="Arial" charset="0"/>
          <a:ea typeface="Geneva" charset="0"/>
        </a:defRPr>
      </a:lvl9pPr>
    </p:titleStyle>
    <p:bodyStyle>
      <a:lvl1pPr marL="0" indent="0" algn="l" defTabSz="342946" rtl="0" eaLnBrk="1" fontAlgn="base" hangingPunct="1">
        <a:spcBef>
          <a:spcPts val="1950"/>
        </a:spcBef>
        <a:spcAft>
          <a:spcPct val="0"/>
        </a:spcAft>
        <a:buClr>
          <a:schemeClr val="tx2"/>
        </a:buClr>
        <a:buFont typeface="Arial" charset="0"/>
        <a:buNone/>
        <a:defRPr sz="2200" kern="1200">
          <a:solidFill>
            <a:srgbClr val="15325F"/>
          </a:solidFill>
          <a:latin typeface="Arial"/>
          <a:ea typeface="Geneva" charset="0"/>
          <a:cs typeface="Arial"/>
        </a:defRPr>
      </a:lvl1pPr>
      <a:lvl2pPr marL="342946" indent="0" algn="l" defTabSz="342946" rtl="0" eaLnBrk="1" fontAlgn="base" hangingPunct="1">
        <a:lnSpc>
          <a:spcPts val="2160"/>
        </a:lnSpc>
        <a:spcBef>
          <a:spcPts val="750"/>
        </a:spcBef>
        <a:spcAft>
          <a:spcPct val="0"/>
        </a:spcAft>
        <a:buClr>
          <a:schemeClr val="tx2"/>
        </a:buClr>
        <a:buFont typeface="Arial" charset="0"/>
        <a:buNone/>
        <a:defRPr sz="1800" kern="1200">
          <a:solidFill>
            <a:srgbClr val="808285"/>
          </a:solidFill>
          <a:latin typeface="Arial"/>
          <a:ea typeface="Geneva" charset="0"/>
          <a:cs typeface="Arial"/>
        </a:defRPr>
      </a:lvl2pPr>
      <a:lvl3pPr marL="628650" indent="-173038" algn="l" defTabSz="342946" rtl="0" eaLnBrk="1" fontAlgn="base" hangingPunct="1">
        <a:lnSpc>
          <a:spcPts val="2100"/>
        </a:lnSpc>
        <a:spcBef>
          <a:spcPts val="750"/>
        </a:spcBef>
        <a:spcAft>
          <a:spcPct val="0"/>
        </a:spcAft>
        <a:buClr>
          <a:srgbClr val="00A1E0"/>
        </a:buClr>
        <a:buFont typeface="Arial" charset="0"/>
        <a:buChar char="•"/>
        <a:defRPr sz="1400" kern="1200">
          <a:solidFill>
            <a:srgbClr val="808285"/>
          </a:solidFill>
          <a:latin typeface="Arial"/>
          <a:ea typeface="Geneva" charset="0"/>
          <a:cs typeface="Arial"/>
        </a:defRPr>
      </a:lvl3pPr>
      <a:lvl4pPr marL="1084263" indent="-168275" algn="l" defTabSz="342946" rtl="0" eaLnBrk="1" fontAlgn="base" hangingPunct="1">
        <a:lnSpc>
          <a:spcPts val="2100"/>
        </a:lnSpc>
        <a:spcBef>
          <a:spcPts val="750"/>
        </a:spcBef>
        <a:spcAft>
          <a:spcPct val="0"/>
        </a:spcAft>
        <a:buClr>
          <a:srgbClr val="00A1E0"/>
        </a:buClr>
        <a:buFont typeface="Lucida Grande"/>
        <a:buChar char="–"/>
        <a:defRPr sz="1300" kern="1200">
          <a:solidFill>
            <a:srgbClr val="808285"/>
          </a:solidFill>
          <a:latin typeface="Arial"/>
          <a:ea typeface="Geneva" charset="0"/>
          <a:cs typeface="Arial"/>
        </a:defRPr>
      </a:lvl4pPr>
      <a:lvl5pPr marL="1258888" indent="-174625" algn="l" defTabSz="342946" rtl="0" eaLnBrk="1" fontAlgn="base" hangingPunct="1">
        <a:lnSpc>
          <a:spcPts val="2100"/>
        </a:lnSpc>
        <a:spcBef>
          <a:spcPts val="750"/>
        </a:spcBef>
        <a:spcAft>
          <a:spcPct val="0"/>
        </a:spcAft>
        <a:buClr>
          <a:srgbClr val="00A1E0"/>
        </a:buClr>
        <a:buFont typeface="Lucida Grande"/>
        <a:buChar char="–"/>
        <a:tabLst/>
        <a:defRPr sz="1300" kern="1200">
          <a:solidFill>
            <a:srgbClr val="808285"/>
          </a:solidFill>
          <a:latin typeface="Arial"/>
          <a:ea typeface="Geneva" charset="0"/>
          <a:cs typeface="Arial"/>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36.svg"/><Relationship Id="rId5" Type="http://schemas.openxmlformats.org/officeDocument/2006/relationships/image" Target="../media/image32.pn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7.jpg"/><Relationship Id="rId7"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1.wdp"/><Relationship Id="rId4" Type="http://schemas.openxmlformats.org/officeDocument/2006/relationships/image" Target="../media/image31.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810" y="3220662"/>
            <a:ext cx="5343096" cy="863566"/>
          </a:xfrm>
        </p:spPr>
        <p:txBody>
          <a:bodyPr/>
          <a:lstStyle/>
          <a:p>
            <a:r>
              <a:rPr lang="en-US" dirty="0"/>
              <a:t>Roadmap </a:t>
            </a:r>
            <a:r>
              <a:rPr lang="en-US" dirty="0" err="1"/>
              <a:t>en</a:t>
            </a:r>
            <a:r>
              <a:rPr lang="en-US" dirty="0"/>
              <a:t> update</a:t>
            </a:r>
            <a:br>
              <a:rPr lang="en-US" dirty="0"/>
            </a:br>
            <a:r>
              <a:rPr lang="en-US" sz="2000" dirty="0"/>
              <a:t>Mitel User Group</a:t>
            </a:r>
          </a:p>
        </p:txBody>
      </p:sp>
      <p:sp>
        <p:nvSpPr>
          <p:cNvPr id="3" name="Text Placeholder 2"/>
          <p:cNvSpPr>
            <a:spLocks noGrp="1"/>
          </p:cNvSpPr>
          <p:nvPr>
            <p:ph type="body" sz="quarter" idx="10"/>
          </p:nvPr>
        </p:nvSpPr>
        <p:spPr/>
        <p:txBody>
          <a:bodyPr/>
          <a:lstStyle/>
          <a:p>
            <a:r>
              <a:rPr lang="en-US" dirty="0"/>
              <a:t>Frits Wilmink</a:t>
            </a:r>
          </a:p>
        </p:txBody>
      </p:sp>
      <p:sp>
        <p:nvSpPr>
          <p:cNvPr id="4" name="Text Placeholder 3"/>
          <p:cNvSpPr>
            <a:spLocks noGrp="1"/>
          </p:cNvSpPr>
          <p:nvPr>
            <p:ph type="body" sz="quarter" idx="11"/>
          </p:nvPr>
        </p:nvSpPr>
        <p:spPr/>
        <p:txBody>
          <a:bodyPr/>
          <a:lstStyle/>
          <a:p>
            <a:r>
              <a:rPr lang="en-US" dirty="0"/>
              <a:t>21 November 2019</a:t>
            </a:r>
          </a:p>
        </p:txBody>
      </p:sp>
    </p:spTree>
    <p:extLst>
      <p:ext uri="{BB962C8B-B14F-4D97-AF65-F5344CB8AC3E}">
        <p14:creationId xmlns:p14="http://schemas.microsoft.com/office/powerpoint/2010/main" val="84381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7571A0-A76C-4978-A1E9-09703B3AEB0A}"/>
              </a:ext>
            </a:extLst>
          </p:cNvPr>
          <p:cNvSpPr>
            <a:spLocks noGrp="1"/>
          </p:cNvSpPr>
          <p:nvPr>
            <p:ph type="title"/>
          </p:nvPr>
        </p:nvSpPr>
        <p:spPr/>
        <p:txBody>
          <a:bodyPr/>
          <a:lstStyle/>
          <a:p>
            <a:r>
              <a:rPr lang="en-US" dirty="0">
                <a:solidFill>
                  <a:schemeClr val="tx2"/>
                </a:solidFill>
              </a:rPr>
              <a:t>Contact Center Messenger</a:t>
            </a:r>
          </a:p>
        </p:txBody>
      </p:sp>
      <p:pic>
        <p:nvPicPr>
          <p:cNvPr id="6" name="Picture 5">
            <a:extLst>
              <a:ext uri="{FF2B5EF4-FFF2-40B4-BE49-F238E27FC236}">
                <a16:creationId xmlns:a16="http://schemas.microsoft.com/office/drawing/2014/main" id="{51746CC9-0E33-41A4-9CFC-5C12F68957C3}"/>
              </a:ext>
            </a:extLst>
          </p:cNvPr>
          <p:cNvPicPr>
            <a:picLocks noChangeAspect="1"/>
          </p:cNvPicPr>
          <p:nvPr/>
        </p:nvPicPr>
        <p:blipFill>
          <a:blip r:embed="rId2"/>
          <a:stretch>
            <a:fillRect/>
          </a:stretch>
        </p:blipFill>
        <p:spPr>
          <a:xfrm>
            <a:off x="501722" y="853914"/>
            <a:ext cx="5011837" cy="3132398"/>
          </a:xfrm>
          <a:prstGeom prst="rect">
            <a:avLst/>
          </a:prstGeom>
          <a:ln w="12700">
            <a:solidFill>
              <a:schemeClr val="accent1"/>
            </a:solidFill>
          </a:ln>
        </p:spPr>
      </p:pic>
      <p:pic>
        <p:nvPicPr>
          <p:cNvPr id="7" name="Picture 6">
            <a:extLst>
              <a:ext uri="{FF2B5EF4-FFF2-40B4-BE49-F238E27FC236}">
                <a16:creationId xmlns:a16="http://schemas.microsoft.com/office/drawing/2014/main" id="{6C0BEB8F-7FDA-4698-AC07-BE1E01B4BE69}"/>
              </a:ext>
            </a:extLst>
          </p:cNvPr>
          <p:cNvPicPr>
            <a:picLocks noChangeAspect="1"/>
          </p:cNvPicPr>
          <p:nvPr/>
        </p:nvPicPr>
        <p:blipFill>
          <a:blip r:embed="rId3"/>
          <a:stretch>
            <a:fillRect/>
          </a:stretch>
        </p:blipFill>
        <p:spPr>
          <a:xfrm>
            <a:off x="5605158" y="1854682"/>
            <a:ext cx="2687072" cy="2827503"/>
          </a:xfrm>
          <a:prstGeom prst="rect">
            <a:avLst/>
          </a:prstGeom>
        </p:spPr>
      </p:pic>
    </p:spTree>
    <p:extLst>
      <p:ext uri="{BB962C8B-B14F-4D97-AF65-F5344CB8AC3E}">
        <p14:creationId xmlns:p14="http://schemas.microsoft.com/office/powerpoint/2010/main" val="47486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Waarom</a:t>
            </a:r>
            <a:r>
              <a:rPr lang="en-US" dirty="0"/>
              <a:t> </a:t>
            </a:r>
            <a:r>
              <a:rPr lang="en-US" dirty="0" err="1"/>
              <a:t>een</a:t>
            </a:r>
            <a:r>
              <a:rPr lang="en-US" dirty="0"/>
              <a:t> cloud </a:t>
            </a:r>
            <a:r>
              <a:rPr lang="en-US" dirty="0" err="1"/>
              <a:t>dienst</a:t>
            </a:r>
            <a:r>
              <a:rPr lang="en-US" dirty="0"/>
              <a:t> </a:t>
            </a:r>
            <a:r>
              <a:rPr lang="en-US" dirty="0" err="1"/>
              <a:t>afnemen</a:t>
            </a:r>
            <a:r>
              <a:rPr lang="en-US" dirty="0"/>
              <a:t>?</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11</a:t>
            </a:fld>
            <a:endParaRPr lang="en-US" dirty="0"/>
          </a:p>
        </p:txBody>
      </p:sp>
      <p:sp>
        <p:nvSpPr>
          <p:cNvPr id="6" name="Text Placeholder 2"/>
          <p:cNvSpPr txBox="1">
            <a:spLocks/>
          </p:cNvSpPr>
          <p:nvPr/>
        </p:nvSpPr>
        <p:spPr bwMode="auto">
          <a:xfrm>
            <a:off x="171450" y="874061"/>
            <a:ext cx="8603512" cy="345419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342946" rtl="0" eaLnBrk="1" fontAlgn="base" hangingPunct="1">
              <a:spcBef>
                <a:spcPts val="1950"/>
              </a:spcBef>
              <a:spcAft>
                <a:spcPct val="0"/>
              </a:spcAft>
              <a:buClr>
                <a:schemeClr val="tx2"/>
              </a:buClr>
              <a:buFont typeface="Arial" charset="0"/>
              <a:buNone/>
              <a:defRPr sz="2200" kern="1200">
                <a:solidFill>
                  <a:srgbClr val="15325F"/>
                </a:solidFill>
                <a:latin typeface="Arial"/>
                <a:ea typeface="Geneva" charset="0"/>
                <a:cs typeface="Arial"/>
              </a:defRPr>
            </a:lvl1pPr>
            <a:lvl2pPr marL="342946" indent="0" algn="l" defTabSz="342946" rtl="0" eaLnBrk="1" fontAlgn="base" hangingPunct="1">
              <a:lnSpc>
                <a:spcPts val="2160"/>
              </a:lnSpc>
              <a:spcBef>
                <a:spcPts val="750"/>
              </a:spcBef>
              <a:spcAft>
                <a:spcPct val="0"/>
              </a:spcAft>
              <a:buClr>
                <a:schemeClr val="tx2"/>
              </a:buClr>
              <a:buFont typeface="Arial" charset="0"/>
              <a:buNone/>
              <a:defRPr sz="1800" kern="1200">
                <a:solidFill>
                  <a:srgbClr val="808285"/>
                </a:solidFill>
                <a:latin typeface="Arial"/>
                <a:ea typeface="Geneva" charset="0"/>
                <a:cs typeface="Arial"/>
              </a:defRPr>
            </a:lvl2pPr>
            <a:lvl3pPr marL="628650" indent="-173038" algn="l" defTabSz="342946" rtl="0" eaLnBrk="1" fontAlgn="base" hangingPunct="1">
              <a:lnSpc>
                <a:spcPts val="2100"/>
              </a:lnSpc>
              <a:spcBef>
                <a:spcPts val="750"/>
              </a:spcBef>
              <a:spcAft>
                <a:spcPct val="0"/>
              </a:spcAft>
              <a:buClr>
                <a:srgbClr val="00A1E0"/>
              </a:buClr>
              <a:buFont typeface="Arial" charset="0"/>
              <a:buChar char="•"/>
              <a:defRPr sz="1400" kern="1200">
                <a:solidFill>
                  <a:srgbClr val="808285"/>
                </a:solidFill>
                <a:latin typeface="Arial"/>
                <a:ea typeface="Geneva" charset="0"/>
                <a:cs typeface="Arial"/>
              </a:defRPr>
            </a:lvl3pPr>
            <a:lvl4pPr marL="1084263" indent="-168275" algn="l" defTabSz="342946" rtl="0" eaLnBrk="1" fontAlgn="base" hangingPunct="1">
              <a:lnSpc>
                <a:spcPts val="2100"/>
              </a:lnSpc>
              <a:spcBef>
                <a:spcPts val="750"/>
              </a:spcBef>
              <a:spcAft>
                <a:spcPct val="0"/>
              </a:spcAft>
              <a:buClr>
                <a:srgbClr val="00A1E0"/>
              </a:buClr>
              <a:buFont typeface="Lucida Grande"/>
              <a:buChar char="–"/>
              <a:defRPr sz="1300" kern="1200">
                <a:solidFill>
                  <a:srgbClr val="808285"/>
                </a:solidFill>
                <a:latin typeface="Arial"/>
                <a:ea typeface="Geneva" charset="0"/>
                <a:cs typeface="Arial"/>
              </a:defRPr>
            </a:lvl4pPr>
            <a:lvl5pPr marL="1258888" indent="-174625" algn="l" defTabSz="342946" rtl="0" eaLnBrk="1" fontAlgn="base" hangingPunct="1">
              <a:lnSpc>
                <a:spcPts val="2100"/>
              </a:lnSpc>
              <a:spcBef>
                <a:spcPts val="750"/>
              </a:spcBef>
              <a:spcAft>
                <a:spcPct val="0"/>
              </a:spcAft>
              <a:buClr>
                <a:srgbClr val="00A1E0"/>
              </a:buClr>
              <a:buFont typeface="Lucida Grande"/>
              <a:buChar char="–"/>
              <a:tabLst/>
              <a:defRPr sz="1300" kern="1200">
                <a:solidFill>
                  <a:srgbClr val="808285"/>
                </a:solidFill>
                <a:latin typeface="Arial"/>
                <a:ea typeface="Geneva" charset="0"/>
                <a:cs typeface="Arial"/>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a:lstStyle>
          <a:p>
            <a:pPr marL="628696" lvl="1" indent="-285750">
              <a:buFont typeface="Arial" panose="020B0604020202020204" pitchFamily="34" charset="0"/>
              <a:buChar char="•"/>
            </a:pPr>
            <a:r>
              <a:rPr lang="en-US" sz="2400" dirty="0" err="1">
                <a:solidFill>
                  <a:srgbClr val="636463"/>
                </a:solidFill>
              </a:rPr>
              <a:t>Acceptatie</a:t>
            </a:r>
            <a:r>
              <a:rPr lang="en-US" sz="2400" dirty="0">
                <a:solidFill>
                  <a:srgbClr val="636463"/>
                </a:solidFill>
              </a:rPr>
              <a:t> cloud </a:t>
            </a:r>
            <a:r>
              <a:rPr lang="en-US" sz="2400" dirty="0" err="1">
                <a:solidFill>
                  <a:srgbClr val="636463"/>
                </a:solidFill>
              </a:rPr>
              <a:t>diensten</a:t>
            </a:r>
            <a:endParaRPr lang="en-US" sz="2400" dirty="0">
              <a:solidFill>
                <a:srgbClr val="636463"/>
              </a:solidFill>
            </a:endParaRPr>
          </a:p>
          <a:p>
            <a:pPr marL="628696" lvl="1" indent="-285750">
              <a:buFont typeface="Arial" panose="020B0604020202020204" pitchFamily="34" charset="0"/>
              <a:buChar char="•"/>
            </a:pPr>
            <a:r>
              <a:rPr lang="en-US" sz="2400" dirty="0">
                <a:solidFill>
                  <a:srgbClr val="636463"/>
                </a:solidFill>
              </a:rPr>
              <a:t>Lage </a:t>
            </a:r>
            <a:r>
              <a:rPr lang="en-US" sz="2400" dirty="0" err="1">
                <a:solidFill>
                  <a:srgbClr val="636463"/>
                </a:solidFill>
              </a:rPr>
              <a:t>maandelijkse</a:t>
            </a:r>
            <a:r>
              <a:rPr lang="en-US" sz="2400" dirty="0">
                <a:solidFill>
                  <a:srgbClr val="636463"/>
                </a:solidFill>
              </a:rPr>
              <a:t> </a:t>
            </a:r>
            <a:r>
              <a:rPr lang="en-US" sz="2400" dirty="0" err="1">
                <a:solidFill>
                  <a:srgbClr val="636463"/>
                </a:solidFill>
              </a:rPr>
              <a:t>kosten</a:t>
            </a:r>
            <a:r>
              <a:rPr lang="en-US" sz="2400" dirty="0">
                <a:solidFill>
                  <a:srgbClr val="636463"/>
                </a:solidFill>
              </a:rPr>
              <a:t> </a:t>
            </a:r>
          </a:p>
          <a:p>
            <a:pPr marL="628696" lvl="1" indent="-285750">
              <a:buFont typeface="Arial" panose="020B0604020202020204" pitchFamily="34" charset="0"/>
              <a:buChar char="•"/>
            </a:pPr>
            <a:r>
              <a:rPr lang="en-US" sz="2400" dirty="0">
                <a:solidFill>
                  <a:srgbClr val="636463"/>
                </a:solidFill>
              </a:rPr>
              <a:t>1 </a:t>
            </a:r>
            <a:r>
              <a:rPr lang="en-US" sz="2400" dirty="0" err="1">
                <a:solidFill>
                  <a:srgbClr val="636463"/>
                </a:solidFill>
              </a:rPr>
              <a:t>aanspreekpunt</a:t>
            </a:r>
            <a:endParaRPr lang="en-US" sz="2400" dirty="0">
              <a:solidFill>
                <a:srgbClr val="636463"/>
              </a:solidFill>
            </a:endParaRPr>
          </a:p>
          <a:p>
            <a:pPr marL="628696" lvl="1" indent="-285750">
              <a:buFont typeface="Arial" panose="020B0604020202020204" pitchFamily="34" charset="0"/>
              <a:buChar char="•"/>
            </a:pPr>
            <a:r>
              <a:rPr lang="en-US" sz="2400" dirty="0" err="1">
                <a:solidFill>
                  <a:srgbClr val="636463"/>
                </a:solidFill>
              </a:rPr>
              <a:t>Innovatie</a:t>
            </a:r>
            <a:r>
              <a:rPr lang="en-US" sz="2400" dirty="0">
                <a:solidFill>
                  <a:srgbClr val="636463"/>
                </a:solidFill>
              </a:rPr>
              <a:t> / </a:t>
            </a:r>
            <a:r>
              <a:rPr lang="en-US" sz="2400" dirty="0" err="1">
                <a:solidFill>
                  <a:srgbClr val="636463"/>
                </a:solidFill>
              </a:rPr>
              <a:t>nieuwe</a:t>
            </a:r>
            <a:r>
              <a:rPr lang="en-US" sz="2400" dirty="0">
                <a:solidFill>
                  <a:srgbClr val="636463"/>
                </a:solidFill>
              </a:rPr>
              <a:t> </a:t>
            </a:r>
            <a:r>
              <a:rPr lang="en-US" sz="2400" dirty="0" err="1">
                <a:solidFill>
                  <a:srgbClr val="636463"/>
                </a:solidFill>
              </a:rPr>
              <a:t>diensten</a:t>
            </a:r>
            <a:endParaRPr lang="en-US" sz="2400" dirty="0">
              <a:solidFill>
                <a:srgbClr val="636463"/>
              </a:solidFill>
            </a:endParaRPr>
          </a:p>
          <a:p>
            <a:pPr marL="628696" lvl="1" indent="-285750">
              <a:buFont typeface="Arial" panose="020B0604020202020204" pitchFamily="34" charset="0"/>
              <a:buChar char="•"/>
            </a:pPr>
            <a:r>
              <a:rPr lang="en-US" sz="2400" dirty="0">
                <a:solidFill>
                  <a:srgbClr val="636463"/>
                </a:solidFill>
              </a:rPr>
              <a:t>Hoge </a:t>
            </a:r>
            <a:r>
              <a:rPr lang="en-US" sz="2400" dirty="0" err="1">
                <a:solidFill>
                  <a:srgbClr val="636463"/>
                </a:solidFill>
              </a:rPr>
              <a:t>beschikbaarheid</a:t>
            </a:r>
            <a:endParaRPr lang="en-US" sz="2400" dirty="0">
              <a:solidFill>
                <a:srgbClr val="636463"/>
              </a:solidFill>
            </a:endParaRPr>
          </a:p>
          <a:p>
            <a:pPr marL="628696" lvl="1" indent="-285750">
              <a:buFont typeface="Arial" panose="020B0604020202020204" pitchFamily="34" charset="0"/>
              <a:buChar char="•"/>
            </a:pPr>
            <a:r>
              <a:rPr lang="en-US" sz="2400" dirty="0" err="1">
                <a:solidFill>
                  <a:srgbClr val="636463"/>
                </a:solidFill>
              </a:rPr>
              <a:t>Schaalbaarheid</a:t>
            </a:r>
            <a:endParaRPr lang="en-US" sz="2400" dirty="0">
              <a:solidFill>
                <a:srgbClr val="636463"/>
              </a:solidFill>
            </a:endParaRPr>
          </a:p>
          <a:p>
            <a:pPr marL="628696" lvl="1" indent="-285750">
              <a:buFont typeface="Arial" panose="020B0604020202020204" pitchFamily="34" charset="0"/>
              <a:buChar char="•"/>
            </a:pPr>
            <a:endParaRPr lang="en-US" sz="2400" dirty="0">
              <a:solidFill>
                <a:srgbClr val="636463"/>
              </a:solidFill>
            </a:endParaRPr>
          </a:p>
        </p:txBody>
      </p:sp>
      <p:pic>
        <p:nvPicPr>
          <p:cNvPr id="5" name="Picture 4">
            <a:extLst>
              <a:ext uri="{FF2B5EF4-FFF2-40B4-BE49-F238E27FC236}">
                <a16:creationId xmlns:a16="http://schemas.microsoft.com/office/drawing/2014/main" id="{0FA2EF8B-659A-474B-A637-1257C23B627A}"/>
              </a:ext>
            </a:extLst>
          </p:cNvPr>
          <p:cNvPicPr>
            <a:picLocks noChangeAspect="1"/>
          </p:cNvPicPr>
          <p:nvPr/>
        </p:nvPicPr>
        <p:blipFill>
          <a:blip r:embed="rId2"/>
          <a:stretch>
            <a:fillRect/>
          </a:stretch>
        </p:blipFill>
        <p:spPr>
          <a:xfrm>
            <a:off x="4817428" y="1063097"/>
            <a:ext cx="4081431" cy="2040716"/>
          </a:xfrm>
          <a:prstGeom prst="rect">
            <a:avLst/>
          </a:prstGeom>
        </p:spPr>
      </p:pic>
    </p:spTree>
    <p:extLst>
      <p:ext uri="{BB962C8B-B14F-4D97-AF65-F5344CB8AC3E}">
        <p14:creationId xmlns:p14="http://schemas.microsoft.com/office/powerpoint/2010/main" val="5813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A1905F04-A8EA-40C2-B8E2-2D2B5E9FC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19" y="2555768"/>
            <a:ext cx="620318" cy="38208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Arrow Connector 70">
            <a:extLst>
              <a:ext uri="{FF2B5EF4-FFF2-40B4-BE49-F238E27FC236}">
                <a16:creationId xmlns:a16="http://schemas.microsoft.com/office/drawing/2014/main" id="{BC1E1660-071E-4CA9-A5AD-5667F9E0B469}"/>
              </a:ext>
            </a:extLst>
          </p:cNvPr>
          <p:cNvCxnSpPr>
            <a:cxnSpLocks/>
          </p:cNvCxnSpPr>
          <p:nvPr/>
        </p:nvCxnSpPr>
        <p:spPr>
          <a:xfrm flipV="1">
            <a:off x="1151296" y="964577"/>
            <a:ext cx="5623142" cy="348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839578-16E9-3D44-B032-98A194974DA1}"/>
              </a:ext>
            </a:extLst>
          </p:cNvPr>
          <p:cNvSpPr>
            <a:spLocks noGrp="1"/>
          </p:cNvSpPr>
          <p:nvPr>
            <p:ph type="title"/>
          </p:nvPr>
        </p:nvSpPr>
        <p:spPr/>
        <p:txBody>
          <a:bodyPr/>
          <a:lstStyle/>
          <a:p>
            <a:r>
              <a:rPr lang="en-US" dirty="0"/>
              <a:t>Evolution of serverless architecture</a:t>
            </a:r>
          </a:p>
        </p:txBody>
      </p:sp>
      <p:cxnSp>
        <p:nvCxnSpPr>
          <p:cNvPr id="4" name="Straight Arrow Connector 3">
            <a:extLst>
              <a:ext uri="{FF2B5EF4-FFF2-40B4-BE49-F238E27FC236}">
                <a16:creationId xmlns:a16="http://schemas.microsoft.com/office/drawing/2014/main" id="{A86AD4B8-8F67-4E00-A4DA-DBE3A14D6D5E}"/>
              </a:ext>
            </a:extLst>
          </p:cNvPr>
          <p:cNvCxnSpPr/>
          <p:nvPr/>
        </p:nvCxnSpPr>
        <p:spPr>
          <a:xfrm flipV="1">
            <a:off x="976520" y="1200151"/>
            <a:ext cx="0" cy="3399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981423-9212-4745-8287-6A88D90DC002}"/>
              </a:ext>
            </a:extLst>
          </p:cNvPr>
          <p:cNvCxnSpPr>
            <a:cxnSpLocks/>
          </p:cNvCxnSpPr>
          <p:nvPr/>
        </p:nvCxnSpPr>
        <p:spPr>
          <a:xfrm flipV="1">
            <a:off x="976520" y="4599333"/>
            <a:ext cx="578208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3625788C-8E69-43C6-A312-73F08C1178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021" y="3652631"/>
            <a:ext cx="675000" cy="675000"/>
          </a:xfrm>
          <a:prstGeom prst="rect">
            <a:avLst/>
          </a:prstGeom>
        </p:spPr>
      </p:pic>
      <p:grpSp>
        <p:nvGrpSpPr>
          <p:cNvPr id="37" name="Group 36">
            <a:extLst>
              <a:ext uri="{FF2B5EF4-FFF2-40B4-BE49-F238E27FC236}">
                <a16:creationId xmlns:a16="http://schemas.microsoft.com/office/drawing/2014/main" id="{F8E252BA-A515-4D33-8087-D42FD9C026A5}"/>
              </a:ext>
            </a:extLst>
          </p:cNvPr>
          <p:cNvGrpSpPr/>
          <p:nvPr/>
        </p:nvGrpSpPr>
        <p:grpSpPr>
          <a:xfrm>
            <a:off x="2635806" y="2777914"/>
            <a:ext cx="1078396" cy="995345"/>
            <a:chOff x="3356113" y="3224994"/>
            <a:chExt cx="1437861" cy="1327127"/>
          </a:xfrm>
        </p:grpSpPr>
        <p:pic>
          <p:nvPicPr>
            <p:cNvPr id="31" name="Graphic 30">
              <a:extLst>
                <a:ext uri="{FF2B5EF4-FFF2-40B4-BE49-F238E27FC236}">
                  <a16:creationId xmlns:a16="http://schemas.microsoft.com/office/drawing/2014/main" id="{5B7C2FCA-ECC3-4E29-B82D-2EE6F473DA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6113" y="3224994"/>
              <a:ext cx="685800" cy="685800"/>
            </a:xfrm>
            <a:prstGeom prst="rect">
              <a:avLst/>
            </a:prstGeom>
          </p:spPr>
        </p:pic>
        <p:pic>
          <p:nvPicPr>
            <p:cNvPr id="33" name="Graphic 32">
              <a:extLst>
                <a:ext uri="{FF2B5EF4-FFF2-40B4-BE49-F238E27FC236}">
                  <a16:creationId xmlns:a16="http://schemas.microsoft.com/office/drawing/2014/main" id="{1649AA36-220F-4557-BE96-00D184C680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8174" y="3224994"/>
              <a:ext cx="685800" cy="685800"/>
            </a:xfrm>
            <a:prstGeom prst="rect">
              <a:avLst/>
            </a:prstGeom>
          </p:spPr>
        </p:pic>
        <p:pic>
          <p:nvPicPr>
            <p:cNvPr id="35" name="Graphic 34">
              <a:extLst>
                <a:ext uri="{FF2B5EF4-FFF2-40B4-BE49-F238E27FC236}">
                  <a16:creationId xmlns:a16="http://schemas.microsoft.com/office/drawing/2014/main" id="{4990F154-E952-441A-B9BE-5A0AA5B531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32144" y="3866321"/>
              <a:ext cx="685800" cy="685800"/>
            </a:xfrm>
            <a:prstGeom prst="rect">
              <a:avLst/>
            </a:prstGeom>
          </p:spPr>
        </p:pic>
      </p:grpSp>
      <p:sp>
        <p:nvSpPr>
          <p:cNvPr id="72" name="TextBox 71">
            <a:extLst>
              <a:ext uri="{FF2B5EF4-FFF2-40B4-BE49-F238E27FC236}">
                <a16:creationId xmlns:a16="http://schemas.microsoft.com/office/drawing/2014/main" id="{B976C787-4C81-4E54-915C-CB6429BB72C6}"/>
              </a:ext>
            </a:extLst>
          </p:cNvPr>
          <p:cNvSpPr txBox="1"/>
          <p:nvPr/>
        </p:nvSpPr>
        <p:spPr>
          <a:xfrm>
            <a:off x="5975349" y="1382581"/>
            <a:ext cx="1171488" cy="398312"/>
          </a:xfrm>
          <a:prstGeom prst="rect">
            <a:avLst/>
          </a:prstGeom>
          <a:noFill/>
        </p:spPr>
        <p:txBody>
          <a:bodyPr wrap="square" lIns="68577" tIns="34289" rIns="68577" bIns="34289" rtlCol="0">
            <a:spAutoFit/>
          </a:bodyPr>
          <a:lstStyle/>
          <a:p>
            <a:pPr algn="ctr"/>
            <a:r>
              <a:rPr lang="en-US" sz="1069" b="1">
                <a:solidFill>
                  <a:schemeClr val="accent1"/>
                </a:solidFill>
                <a:latin typeface="+mj-lt"/>
              </a:rPr>
              <a:t>Microservices</a:t>
            </a:r>
          </a:p>
          <a:p>
            <a:pPr algn="ctr"/>
            <a:r>
              <a:rPr lang="en-US" sz="1069" b="1">
                <a:solidFill>
                  <a:schemeClr val="accent1"/>
                </a:solidFill>
                <a:latin typeface="+mj-lt"/>
              </a:rPr>
              <a:t>(CloudLink)</a:t>
            </a:r>
          </a:p>
        </p:txBody>
      </p:sp>
      <p:sp>
        <p:nvSpPr>
          <p:cNvPr id="73" name="TextBox 72">
            <a:extLst>
              <a:ext uri="{FF2B5EF4-FFF2-40B4-BE49-F238E27FC236}">
                <a16:creationId xmlns:a16="http://schemas.microsoft.com/office/drawing/2014/main" id="{6AA955CE-2FDA-46CA-9EFC-7D522ABA0FD5}"/>
              </a:ext>
            </a:extLst>
          </p:cNvPr>
          <p:cNvSpPr txBox="1"/>
          <p:nvPr/>
        </p:nvSpPr>
        <p:spPr>
          <a:xfrm>
            <a:off x="4476747" y="2315381"/>
            <a:ext cx="1171488" cy="233780"/>
          </a:xfrm>
          <a:prstGeom prst="rect">
            <a:avLst/>
          </a:prstGeom>
          <a:noFill/>
        </p:spPr>
        <p:txBody>
          <a:bodyPr wrap="square" lIns="68577" tIns="34289" rIns="68577" bIns="34289" rtlCol="0">
            <a:spAutoFit/>
          </a:bodyPr>
          <a:lstStyle/>
          <a:p>
            <a:pPr algn="ctr"/>
            <a:r>
              <a:rPr lang="en-US" sz="1069" b="1">
                <a:solidFill>
                  <a:schemeClr val="accent1"/>
                </a:solidFill>
                <a:latin typeface="+mj-lt"/>
              </a:rPr>
              <a:t>Containers</a:t>
            </a:r>
          </a:p>
        </p:txBody>
      </p:sp>
      <p:sp>
        <p:nvSpPr>
          <p:cNvPr id="74" name="TextBox 73">
            <a:extLst>
              <a:ext uri="{FF2B5EF4-FFF2-40B4-BE49-F238E27FC236}">
                <a16:creationId xmlns:a16="http://schemas.microsoft.com/office/drawing/2014/main" id="{AD6FCD37-348A-4817-894E-DB0DC3BE3031}"/>
              </a:ext>
            </a:extLst>
          </p:cNvPr>
          <p:cNvSpPr txBox="1"/>
          <p:nvPr/>
        </p:nvSpPr>
        <p:spPr>
          <a:xfrm>
            <a:off x="3336155" y="3305989"/>
            <a:ext cx="1467131" cy="233780"/>
          </a:xfrm>
          <a:prstGeom prst="rect">
            <a:avLst/>
          </a:prstGeom>
          <a:noFill/>
        </p:spPr>
        <p:txBody>
          <a:bodyPr wrap="square" lIns="68577" tIns="34289" rIns="68577" bIns="34289" rtlCol="0">
            <a:spAutoFit/>
          </a:bodyPr>
          <a:lstStyle/>
          <a:p>
            <a:pPr algn="ctr"/>
            <a:r>
              <a:rPr lang="en-US" sz="1069" b="1" dirty="0">
                <a:solidFill>
                  <a:schemeClr val="accent1"/>
                </a:solidFill>
                <a:latin typeface="+mj-lt"/>
              </a:rPr>
              <a:t>Virtual Machines</a:t>
            </a:r>
          </a:p>
        </p:txBody>
      </p:sp>
      <p:sp>
        <p:nvSpPr>
          <p:cNvPr id="75" name="TextBox 74">
            <a:extLst>
              <a:ext uri="{FF2B5EF4-FFF2-40B4-BE49-F238E27FC236}">
                <a16:creationId xmlns:a16="http://schemas.microsoft.com/office/drawing/2014/main" id="{DBAB04FA-E642-4735-BF9F-FFD9B12A3C61}"/>
              </a:ext>
            </a:extLst>
          </p:cNvPr>
          <p:cNvSpPr txBox="1"/>
          <p:nvPr/>
        </p:nvSpPr>
        <p:spPr>
          <a:xfrm>
            <a:off x="2143228" y="3945209"/>
            <a:ext cx="824396" cy="233780"/>
          </a:xfrm>
          <a:prstGeom prst="rect">
            <a:avLst/>
          </a:prstGeom>
          <a:noFill/>
        </p:spPr>
        <p:txBody>
          <a:bodyPr wrap="square" lIns="68577" tIns="34289" rIns="68577" bIns="34289" rtlCol="0">
            <a:spAutoFit/>
          </a:bodyPr>
          <a:lstStyle/>
          <a:p>
            <a:pPr algn="ctr"/>
            <a:r>
              <a:rPr lang="en-US" sz="1069" b="1">
                <a:solidFill>
                  <a:schemeClr val="accent1"/>
                </a:solidFill>
                <a:latin typeface="+mj-lt"/>
              </a:rPr>
              <a:t>Server</a:t>
            </a:r>
          </a:p>
        </p:txBody>
      </p:sp>
      <p:sp>
        <p:nvSpPr>
          <p:cNvPr id="76" name="Rectangle 75">
            <a:extLst>
              <a:ext uri="{FF2B5EF4-FFF2-40B4-BE49-F238E27FC236}">
                <a16:creationId xmlns:a16="http://schemas.microsoft.com/office/drawing/2014/main" id="{76A70550-D4E2-48C8-B429-F19298BBEFC0}"/>
              </a:ext>
            </a:extLst>
          </p:cNvPr>
          <p:cNvSpPr/>
          <p:nvPr/>
        </p:nvSpPr>
        <p:spPr>
          <a:xfrm flipV="1">
            <a:off x="5020207" y="1957279"/>
            <a:ext cx="600704" cy="86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DACC6792-A374-4FE3-BB4D-38804834C185}"/>
              </a:ext>
            </a:extLst>
          </p:cNvPr>
          <p:cNvGrpSpPr/>
          <p:nvPr/>
        </p:nvGrpSpPr>
        <p:grpSpPr>
          <a:xfrm>
            <a:off x="4367197" y="1311416"/>
            <a:ext cx="1080002" cy="1080000"/>
            <a:chOff x="5449224" y="2426322"/>
            <a:chExt cx="1440002" cy="1440000"/>
          </a:xfrm>
        </p:grpSpPr>
        <p:pic>
          <p:nvPicPr>
            <p:cNvPr id="36" name="Picture 35" descr="256-256-6eced7e29a586682c42b4cab627f06d2.png">
              <a:extLst>
                <a:ext uri="{FF2B5EF4-FFF2-40B4-BE49-F238E27FC236}">
                  <a16:creationId xmlns:a16="http://schemas.microsoft.com/office/drawing/2014/main" id="{0E0C69C7-F33F-43EE-A9B6-F0F4613A96A7}"/>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449224" y="2426322"/>
              <a:ext cx="1440002" cy="1440000"/>
            </a:xfrm>
            <a:prstGeom prst="rect">
              <a:avLst/>
            </a:prstGeom>
          </p:spPr>
        </p:pic>
        <p:sp>
          <p:nvSpPr>
            <p:cNvPr id="77" name="Rectangle 76">
              <a:extLst>
                <a:ext uri="{FF2B5EF4-FFF2-40B4-BE49-F238E27FC236}">
                  <a16:creationId xmlns:a16="http://schemas.microsoft.com/office/drawing/2014/main" id="{C70367A8-5E4E-4C9F-9C7F-C750BC7F1B8C}"/>
                </a:ext>
              </a:extLst>
            </p:cNvPr>
            <p:cNvSpPr/>
            <p:nvPr/>
          </p:nvSpPr>
          <p:spPr>
            <a:xfrm>
              <a:off x="5536794" y="2609428"/>
              <a:ext cx="1257573" cy="63726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6E256289-867C-4902-9364-B33432DEF2BE}"/>
                </a:ext>
              </a:extLst>
            </p:cNvPr>
            <p:cNvSpPr/>
            <p:nvPr/>
          </p:nvSpPr>
          <p:spPr>
            <a:xfrm>
              <a:off x="5629225" y="2669370"/>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F9073490-FCA4-42F4-B716-6DADB9FE1EFC}"/>
                </a:ext>
              </a:extLst>
            </p:cNvPr>
            <p:cNvSpPr/>
            <p:nvPr/>
          </p:nvSpPr>
          <p:spPr>
            <a:xfrm>
              <a:off x="6007717" y="2669370"/>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43C999B-3871-48BC-973E-D3F23ACCE444}"/>
                </a:ext>
              </a:extLst>
            </p:cNvPr>
            <p:cNvSpPr/>
            <p:nvPr/>
          </p:nvSpPr>
          <p:spPr>
            <a:xfrm>
              <a:off x="6391195" y="2669370"/>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17B4B54-D51F-4DEF-9C1A-DD055FEC7BE4}"/>
                </a:ext>
              </a:extLst>
            </p:cNvPr>
            <p:cNvSpPr/>
            <p:nvPr/>
          </p:nvSpPr>
          <p:spPr>
            <a:xfrm>
              <a:off x="5624297" y="2958031"/>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9785F6E0-BFFA-4D31-9994-D06E6B85562F}"/>
                </a:ext>
              </a:extLst>
            </p:cNvPr>
            <p:cNvSpPr/>
            <p:nvPr/>
          </p:nvSpPr>
          <p:spPr>
            <a:xfrm>
              <a:off x="6012728" y="2958031"/>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BACF132-4013-4CB4-8E7C-8974AD637D02}"/>
                </a:ext>
              </a:extLst>
            </p:cNvPr>
            <p:cNvSpPr/>
            <p:nvPr/>
          </p:nvSpPr>
          <p:spPr>
            <a:xfrm>
              <a:off x="6395694" y="2958031"/>
              <a:ext cx="270000" cy="27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Rectangle 85">
            <a:extLst>
              <a:ext uri="{FF2B5EF4-FFF2-40B4-BE49-F238E27FC236}">
                <a16:creationId xmlns:a16="http://schemas.microsoft.com/office/drawing/2014/main" id="{7829DBCA-9E11-4395-A6BD-04DE39B7A799}"/>
              </a:ext>
            </a:extLst>
          </p:cNvPr>
          <p:cNvSpPr/>
          <p:nvPr/>
        </p:nvSpPr>
        <p:spPr>
          <a:xfrm>
            <a:off x="5931837" y="1787710"/>
            <a:ext cx="1072147" cy="5240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B37CAFD9-9062-48FF-9088-6078EB0F7420}"/>
              </a:ext>
            </a:extLst>
          </p:cNvPr>
          <p:cNvGrpSpPr/>
          <p:nvPr/>
        </p:nvGrpSpPr>
        <p:grpSpPr>
          <a:xfrm>
            <a:off x="5590266" y="1666460"/>
            <a:ext cx="1349233" cy="724957"/>
            <a:chOff x="2865806" y="2548837"/>
            <a:chExt cx="1986429" cy="1188426"/>
          </a:xfrm>
        </p:grpSpPr>
        <p:sp>
          <p:nvSpPr>
            <p:cNvPr id="39" name="Hexagon 38">
              <a:extLst>
                <a:ext uri="{FF2B5EF4-FFF2-40B4-BE49-F238E27FC236}">
                  <a16:creationId xmlns:a16="http://schemas.microsoft.com/office/drawing/2014/main" id="{2CA3B652-2FB7-4E2D-9C76-7C21B1D50945}"/>
                </a:ext>
              </a:extLst>
            </p:cNvPr>
            <p:cNvSpPr/>
            <p:nvPr/>
          </p:nvSpPr>
          <p:spPr>
            <a:xfrm>
              <a:off x="2865806" y="276030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algn="ctr"/>
              <a:endParaRPr lang="en-US">
                <a:solidFill>
                  <a:schemeClr val="accent1"/>
                </a:solidFill>
              </a:endParaRPr>
            </a:p>
          </p:txBody>
        </p:sp>
        <p:sp>
          <p:nvSpPr>
            <p:cNvPr id="40" name="Hexagon 39">
              <a:extLst>
                <a:ext uri="{FF2B5EF4-FFF2-40B4-BE49-F238E27FC236}">
                  <a16:creationId xmlns:a16="http://schemas.microsoft.com/office/drawing/2014/main" id="{1C8FD7AB-6C02-46D9-93C1-E6DBFE2566CA}"/>
                </a:ext>
              </a:extLst>
            </p:cNvPr>
            <p:cNvSpPr/>
            <p:nvPr/>
          </p:nvSpPr>
          <p:spPr>
            <a:xfrm>
              <a:off x="3247130" y="2548837"/>
              <a:ext cx="456036" cy="377436"/>
            </a:xfrm>
            <a:prstGeom prst="hexagon">
              <a:avLst>
                <a:gd name="adj" fmla="val 28570"/>
                <a:gd name="vf" fmla="val 115470"/>
              </a:avLst>
            </a:prstGeom>
            <a:solidFill>
              <a:schemeClr val="accent6"/>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1" name="Hexagon 40">
              <a:extLst>
                <a:ext uri="{FF2B5EF4-FFF2-40B4-BE49-F238E27FC236}">
                  <a16:creationId xmlns:a16="http://schemas.microsoft.com/office/drawing/2014/main" id="{4E114776-29AD-4AC0-9431-AF373523A4A3}"/>
                </a:ext>
              </a:extLst>
            </p:cNvPr>
            <p:cNvSpPr/>
            <p:nvPr/>
          </p:nvSpPr>
          <p:spPr>
            <a:xfrm>
              <a:off x="3629676" y="276030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2" name="Hexagon 41">
              <a:extLst>
                <a:ext uri="{FF2B5EF4-FFF2-40B4-BE49-F238E27FC236}">
                  <a16:creationId xmlns:a16="http://schemas.microsoft.com/office/drawing/2014/main" id="{377A6B97-30A9-4B23-AE71-5FAA8DF1BADA}"/>
                </a:ext>
              </a:extLst>
            </p:cNvPr>
            <p:cNvSpPr/>
            <p:nvPr/>
          </p:nvSpPr>
          <p:spPr>
            <a:xfrm>
              <a:off x="3247130" y="2953737"/>
              <a:ext cx="456036" cy="377436"/>
            </a:xfrm>
            <a:prstGeom prst="hexagon">
              <a:avLst>
                <a:gd name="adj" fmla="val 28570"/>
                <a:gd name="vf" fmla="val 115470"/>
              </a:avLst>
            </a:prstGeom>
            <a:solidFill>
              <a:schemeClr val="bg1">
                <a:lumMod val="6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3" name="Hexagon 42">
              <a:extLst>
                <a:ext uri="{FF2B5EF4-FFF2-40B4-BE49-F238E27FC236}">
                  <a16:creationId xmlns:a16="http://schemas.microsoft.com/office/drawing/2014/main" id="{2057B9FE-7059-40A8-870E-F42A896376BC}"/>
                </a:ext>
              </a:extLst>
            </p:cNvPr>
            <p:cNvSpPr/>
            <p:nvPr/>
          </p:nvSpPr>
          <p:spPr>
            <a:xfrm>
              <a:off x="3632329" y="3162616"/>
              <a:ext cx="456036" cy="377436"/>
            </a:xfrm>
            <a:prstGeom prst="hexagon">
              <a:avLst>
                <a:gd name="adj" fmla="val 28570"/>
                <a:gd name="vf" fmla="val 115470"/>
              </a:avLst>
            </a:prstGeom>
            <a:solidFill>
              <a:srgbClr val="757779"/>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4" name="Hexagon 43">
              <a:extLst>
                <a:ext uri="{FF2B5EF4-FFF2-40B4-BE49-F238E27FC236}">
                  <a16:creationId xmlns:a16="http://schemas.microsoft.com/office/drawing/2014/main" id="{11CA6795-42A6-48CF-A636-55A0F35470C7}"/>
                </a:ext>
              </a:extLst>
            </p:cNvPr>
            <p:cNvSpPr/>
            <p:nvPr/>
          </p:nvSpPr>
          <p:spPr>
            <a:xfrm>
              <a:off x="4013653" y="2951147"/>
              <a:ext cx="456036" cy="377436"/>
            </a:xfrm>
            <a:prstGeom prst="hexagon">
              <a:avLst>
                <a:gd name="adj" fmla="val 28570"/>
                <a:gd name="vf" fmla="val 115470"/>
              </a:avLst>
            </a:prstGeom>
            <a:solidFill>
              <a:schemeClr val="bg1">
                <a:lumMod val="6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5" name="Hexagon 44">
              <a:extLst>
                <a:ext uri="{FF2B5EF4-FFF2-40B4-BE49-F238E27FC236}">
                  <a16:creationId xmlns:a16="http://schemas.microsoft.com/office/drawing/2014/main" id="{A98343F9-528A-4D39-80E0-9FF9E9CB37E8}"/>
                </a:ext>
              </a:extLst>
            </p:cNvPr>
            <p:cNvSpPr/>
            <p:nvPr/>
          </p:nvSpPr>
          <p:spPr>
            <a:xfrm>
              <a:off x="4396199" y="3146839"/>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6" name="Hexagon 45">
              <a:extLst>
                <a:ext uri="{FF2B5EF4-FFF2-40B4-BE49-F238E27FC236}">
                  <a16:creationId xmlns:a16="http://schemas.microsoft.com/office/drawing/2014/main" id="{BF2C7CDE-1B98-449A-9A6F-2FE7432824E3}"/>
                </a:ext>
              </a:extLst>
            </p:cNvPr>
            <p:cNvSpPr/>
            <p:nvPr/>
          </p:nvSpPr>
          <p:spPr>
            <a:xfrm>
              <a:off x="4384392" y="2740749"/>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7" name="Hexagon 46">
              <a:extLst>
                <a:ext uri="{FF2B5EF4-FFF2-40B4-BE49-F238E27FC236}">
                  <a16:creationId xmlns:a16="http://schemas.microsoft.com/office/drawing/2014/main" id="{40076A4B-3383-4E75-A03E-DC66B58BC8BA}"/>
                </a:ext>
              </a:extLst>
            </p:cNvPr>
            <p:cNvSpPr/>
            <p:nvPr/>
          </p:nvSpPr>
          <p:spPr>
            <a:xfrm>
              <a:off x="4017464" y="3359827"/>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8" name="Hexagon 47">
              <a:extLst>
                <a:ext uri="{FF2B5EF4-FFF2-40B4-BE49-F238E27FC236}">
                  <a16:creationId xmlns:a16="http://schemas.microsoft.com/office/drawing/2014/main" id="{79E871A4-4ABE-4199-A76B-D8DAA26C5E1B}"/>
                </a:ext>
              </a:extLst>
            </p:cNvPr>
            <p:cNvSpPr/>
            <p:nvPr/>
          </p:nvSpPr>
          <p:spPr>
            <a:xfrm>
              <a:off x="2865806" y="316261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solidFill>
                  <a:schemeClr val="accent1"/>
                </a:solidFill>
              </a:endParaRPr>
            </a:p>
          </p:txBody>
        </p:sp>
        <p:sp>
          <p:nvSpPr>
            <p:cNvPr id="49" name="TextBox 48">
              <a:extLst>
                <a:ext uri="{FF2B5EF4-FFF2-40B4-BE49-F238E27FC236}">
                  <a16:creationId xmlns:a16="http://schemas.microsoft.com/office/drawing/2014/main" id="{87905B75-152F-413A-8D86-01E8B69CD7CF}"/>
                </a:ext>
              </a:extLst>
            </p:cNvPr>
            <p:cNvSpPr txBox="1"/>
            <p:nvPr/>
          </p:nvSpPr>
          <p:spPr>
            <a:xfrm>
              <a:off x="2924251" y="2812595"/>
              <a:ext cx="349760" cy="307558"/>
            </a:xfrm>
            <a:prstGeom prst="rect">
              <a:avLst/>
            </a:prstGeom>
            <a:noFill/>
          </p:spPr>
          <p:txBody>
            <a:bodyPr wrap="none" rtlCol="0">
              <a:spAutoFit/>
            </a:bodyPr>
            <a:lstStyle/>
            <a:p>
              <a:pPr algn="ctr"/>
              <a:r>
                <a:rPr lang="en-US" sz="619" b="1">
                  <a:solidFill>
                    <a:schemeClr val="bg1"/>
                  </a:solidFill>
                </a:rPr>
                <a:t>S</a:t>
              </a:r>
            </a:p>
          </p:txBody>
        </p:sp>
        <p:sp>
          <p:nvSpPr>
            <p:cNvPr id="50" name="TextBox 49">
              <a:extLst>
                <a:ext uri="{FF2B5EF4-FFF2-40B4-BE49-F238E27FC236}">
                  <a16:creationId xmlns:a16="http://schemas.microsoft.com/office/drawing/2014/main" id="{27E9BCD2-2B2A-4166-826B-AD7C27066CE5}"/>
                </a:ext>
              </a:extLst>
            </p:cNvPr>
            <p:cNvSpPr txBox="1"/>
            <p:nvPr/>
          </p:nvSpPr>
          <p:spPr>
            <a:xfrm>
              <a:off x="2924985" y="3207013"/>
              <a:ext cx="356839" cy="307558"/>
            </a:xfrm>
            <a:prstGeom prst="rect">
              <a:avLst/>
            </a:prstGeom>
            <a:noFill/>
          </p:spPr>
          <p:txBody>
            <a:bodyPr wrap="none" rtlCol="0">
              <a:spAutoFit/>
            </a:bodyPr>
            <a:lstStyle/>
            <a:p>
              <a:pPr algn="ctr"/>
              <a:r>
                <a:rPr lang="en-US" sz="619" b="1">
                  <a:solidFill>
                    <a:schemeClr val="bg1"/>
                  </a:solidFill>
                </a:rPr>
                <a:t>A</a:t>
              </a:r>
            </a:p>
          </p:txBody>
        </p:sp>
        <p:sp>
          <p:nvSpPr>
            <p:cNvPr id="51" name="TextBox 50">
              <a:extLst>
                <a:ext uri="{FF2B5EF4-FFF2-40B4-BE49-F238E27FC236}">
                  <a16:creationId xmlns:a16="http://schemas.microsoft.com/office/drawing/2014/main" id="{0B3D79CF-AB18-433D-91C9-E6338F8FF82E}"/>
                </a:ext>
              </a:extLst>
            </p:cNvPr>
            <p:cNvSpPr txBox="1"/>
            <p:nvPr/>
          </p:nvSpPr>
          <p:spPr>
            <a:xfrm>
              <a:off x="3285524" y="2591716"/>
              <a:ext cx="337959" cy="307558"/>
            </a:xfrm>
            <a:prstGeom prst="rect">
              <a:avLst/>
            </a:prstGeom>
            <a:noFill/>
          </p:spPr>
          <p:txBody>
            <a:bodyPr wrap="none" rtlCol="0">
              <a:spAutoFit/>
            </a:bodyPr>
            <a:lstStyle/>
            <a:p>
              <a:pPr algn="ctr"/>
              <a:r>
                <a:rPr lang="en-US" sz="619" b="1">
                  <a:solidFill>
                    <a:schemeClr val="bg1"/>
                  </a:solidFill>
                </a:rPr>
                <a:t>1</a:t>
              </a:r>
            </a:p>
          </p:txBody>
        </p:sp>
        <p:sp>
          <p:nvSpPr>
            <p:cNvPr id="52" name="TextBox 51">
              <a:extLst>
                <a:ext uri="{FF2B5EF4-FFF2-40B4-BE49-F238E27FC236}">
                  <a16:creationId xmlns:a16="http://schemas.microsoft.com/office/drawing/2014/main" id="{72DDF7D6-3FA9-4DFA-A789-3FBA96C0D394}"/>
                </a:ext>
              </a:extLst>
            </p:cNvPr>
            <p:cNvSpPr txBox="1"/>
            <p:nvPr/>
          </p:nvSpPr>
          <p:spPr>
            <a:xfrm>
              <a:off x="3302877" y="3001915"/>
              <a:ext cx="349760" cy="307558"/>
            </a:xfrm>
            <a:prstGeom prst="rect">
              <a:avLst/>
            </a:prstGeom>
            <a:noFill/>
          </p:spPr>
          <p:txBody>
            <a:bodyPr wrap="none" rtlCol="0">
              <a:spAutoFit/>
            </a:bodyPr>
            <a:lstStyle/>
            <a:p>
              <a:pPr algn="ctr"/>
              <a:r>
                <a:rPr lang="en-US" sz="619" b="1">
                  <a:solidFill>
                    <a:schemeClr val="bg1"/>
                  </a:solidFill>
                </a:rPr>
                <a:t>V</a:t>
              </a:r>
            </a:p>
          </p:txBody>
        </p:sp>
        <p:sp>
          <p:nvSpPr>
            <p:cNvPr id="53" name="TextBox 52">
              <a:extLst>
                <a:ext uri="{FF2B5EF4-FFF2-40B4-BE49-F238E27FC236}">
                  <a16:creationId xmlns:a16="http://schemas.microsoft.com/office/drawing/2014/main" id="{19F2A13D-3E42-46D4-AD23-0C625D7A6F93}"/>
                </a:ext>
              </a:extLst>
            </p:cNvPr>
            <p:cNvSpPr txBox="1"/>
            <p:nvPr/>
          </p:nvSpPr>
          <p:spPr>
            <a:xfrm>
              <a:off x="3707693" y="3207012"/>
              <a:ext cx="304919" cy="307558"/>
            </a:xfrm>
            <a:prstGeom prst="rect">
              <a:avLst/>
            </a:prstGeom>
            <a:noFill/>
          </p:spPr>
          <p:txBody>
            <a:bodyPr wrap="none" rtlCol="0">
              <a:spAutoFit/>
            </a:bodyPr>
            <a:lstStyle/>
            <a:p>
              <a:pPr algn="ctr"/>
              <a:r>
                <a:rPr lang="en-US" sz="619" b="1">
                  <a:solidFill>
                    <a:schemeClr val="bg1"/>
                  </a:solidFill>
                </a:rPr>
                <a:t>I</a:t>
              </a:r>
            </a:p>
          </p:txBody>
        </p:sp>
        <p:sp>
          <p:nvSpPr>
            <p:cNvPr id="54" name="TextBox 53">
              <a:extLst>
                <a:ext uri="{FF2B5EF4-FFF2-40B4-BE49-F238E27FC236}">
                  <a16:creationId xmlns:a16="http://schemas.microsoft.com/office/drawing/2014/main" id="{BD8FD669-D624-4132-855E-5A60A93530AC}"/>
                </a:ext>
              </a:extLst>
            </p:cNvPr>
            <p:cNvSpPr txBox="1"/>
            <p:nvPr/>
          </p:nvSpPr>
          <p:spPr>
            <a:xfrm>
              <a:off x="4052311" y="2986135"/>
              <a:ext cx="371001" cy="307558"/>
            </a:xfrm>
            <a:prstGeom prst="rect">
              <a:avLst/>
            </a:prstGeom>
            <a:noFill/>
          </p:spPr>
          <p:txBody>
            <a:bodyPr wrap="none" rtlCol="0">
              <a:spAutoFit/>
            </a:bodyPr>
            <a:lstStyle/>
            <a:p>
              <a:pPr algn="ctr"/>
              <a:r>
                <a:rPr lang="en-US" sz="619" b="1">
                  <a:solidFill>
                    <a:schemeClr val="bg1"/>
                  </a:solidFill>
                </a:rPr>
                <a:t>III</a:t>
              </a:r>
            </a:p>
          </p:txBody>
        </p:sp>
        <p:sp>
          <p:nvSpPr>
            <p:cNvPr id="55" name="TextBox 54">
              <a:extLst>
                <a:ext uri="{FF2B5EF4-FFF2-40B4-BE49-F238E27FC236}">
                  <a16:creationId xmlns:a16="http://schemas.microsoft.com/office/drawing/2014/main" id="{4549949A-939B-415C-BE1F-2E369D946CBC}"/>
                </a:ext>
              </a:extLst>
            </p:cNvPr>
            <p:cNvSpPr txBox="1"/>
            <p:nvPr/>
          </p:nvSpPr>
          <p:spPr>
            <a:xfrm>
              <a:off x="4439494" y="3191238"/>
              <a:ext cx="356839" cy="307558"/>
            </a:xfrm>
            <a:prstGeom prst="rect">
              <a:avLst/>
            </a:prstGeom>
            <a:noFill/>
          </p:spPr>
          <p:txBody>
            <a:bodyPr wrap="none" rtlCol="0">
              <a:spAutoFit/>
            </a:bodyPr>
            <a:lstStyle/>
            <a:p>
              <a:pPr algn="ctr"/>
              <a:r>
                <a:rPr lang="en-US" sz="619" b="1">
                  <a:solidFill>
                    <a:schemeClr val="bg1"/>
                  </a:solidFill>
                </a:rPr>
                <a:t>B</a:t>
              </a:r>
            </a:p>
          </p:txBody>
        </p:sp>
        <p:sp>
          <p:nvSpPr>
            <p:cNvPr id="56" name="TextBox 55">
              <a:extLst>
                <a:ext uri="{FF2B5EF4-FFF2-40B4-BE49-F238E27FC236}">
                  <a16:creationId xmlns:a16="http://schemas.microsoft.com/office/drawing/2014/main" id="{937CAB10-1B10-4C08-9E90-90718C32A1D8}"/>
                </a:ext>
              </a:extLst>
            </p:cNvPr>
            <p:cNvSpPr txBox="1"/>
            <p:nvPr/>
          </p:nvSpPr>
          <p:spPr>
            <a:xfrm>
              <a:off x="3673617" y="2804705"/>
              <a:ext cx="349760" cy="307558"/>
            </a:xfrm>
            <a:prstGeom prst="rect">
              <a:avLst/>
            </a:prstGeom>
            <a:noFill/>
          </p:spPr>
          <p:txBody>
            <a:bodyPr wrap="none" rtlCol="0">
              <a:spAutoFit/>
            </a:bodyPr>
            <a:lstStyle/>
            <a:p>
              <a:pPr algn="ctr"/>
              <a:r>
                <a:rPr lang="en-US" sz="619" b="1">
                  <a:solidFill>
                    <a:schemeClr val="bg1"/>
                  </a:solidFill>
                </a:rPr>
                <a:t>V</a:t>
              </a:r>
            </a:p>
          </p:txBody>
        </p:sp>
        <p:sp>
          <p:nvSpPr>
            <p:cNvPr id="57" name="TextBox 56">
              <a:extLst>
                <a:ext uri="{FF2B5EF4-FFF2-40B4-BE49-F238E27FC236}">
                  <a16:creationId xmlns:a16="http://schemas.microsoft.com/office/drawing/2014/main" id="{7240CDF9-68BB-4989-AC2C-85D0C947C967}"/>
                </a:ext>
              </a:extLst>
            </p:cNvPr>
            <p:cNvSpPr txBox="1"/>
            <p:nvPr/>
          </p:nvSpPr>
          <p:spPr>
            <a:xfrm>
              <a:off x="4075173" y="3396337"/>
              <a:ext cx="342680" cy="307558"/>
            </a:xfrm>
            <a:prstGeom prst="rect">
              <a:avLst/>
            </a:prstGeom>
            <a:noFill/>
          </p:spPr>
          <p:txBody>
            <a:bodyPr wrap="none" rtlCol="0">
              <a:spAutoFit/>
            </a:bodyPr>
            <a:lstStyle/>
            <a:p>
              <a:pPr algn="ctr"/>
              <a:r>
                <a:rPr lang="en-US" sz="619" b="1">
                  <a:solidFill>
                    <a:schemeClr val="bg1"/>
                  </a:solidFill>
                </a:rPr>
                <a:t>Z</a:t>
              </a:r>
            </a:p>
          </p:txBody>
        </p:sp>
        <p:sp>
          <p:nvSpPr>
            <p:cNvPr id="58" name="TextBox 57">
              <a:extLst>
                <a:ext uri="{FF2B5EF4-FFF2-40B4-BE49-F238E27FC236}">
                  <a16:creationId xmlns:a16="http://schemas.microsoft.com/office/drawing/2014/main" id="{CA356CFB-CC57-46CE-80E5-7EBC265F1406}"/>
                </a:ext>
              </a:extLst>
            </p:cNvPr>
            <p:cNvSpPr txBox="1"/>
            <p:nvPr/>
          </p:nvSpPr>
          <p:spPr>
            <a:xfrm>
              <a:off x="4410658" y="2804705"/>
              <a:ext cx="389879" cy="307558"/>
            </a:xfrm>
            <a:prstGeom prst="rect">
              <a:avLst/>
            </a:prstGeom>
            <a:noFill/>
          </p:spPr>
          <p:txBody>
            <a:bodyPr wrap="none" rtlCol="0">
              <a:spAutoFit/>
            </a:bodyPr>
            <a:lstStyle/>
            <a:p>
              <a:pPr algn="ctr"/>
              <a:r>
                <a:rPr lang="en-US" sz="619" b="1">
                  <a:solidFill>
                    <a:schemeClr val="bg1"/>
                  </a:solidFill>
                </a:rPr>
                <a:t>AI</a:t>
              </a:r>
            </a:p>
          </p:txBody>
        </p:sp>
      </p:grpSp>
      <p:pic>
        <p:nvPicPr>
          <p:cNvPr id="2050" name="Picture 2">
            <a:extLst>
              <a:ext uri="{FF2B5EF4-FFF2-40B4-BE49-F238E27FC236}">
                <a16:creationId xmlns:a16="http://schemas.microsoft.com/office/drawing/2014/main" id="{22B9B5C9-B939-47BE-A668-999738A154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3800" y="3599599"/>
            <a:ext cx="1240700" cy="4593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F1EA54D-0F43-4448-AD2D-551149ADF4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457" y="4033385"/>
            <a:ext cx="475264" cy="15244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30055D92-41D3-45AF-8F0F-D2F358DB3E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4554" y="2566536"/>
            <a:ext cx="508085" cy="3820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DE39DF69-25E0-40E2-A0C8-EF05B482E4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9537" y="2738255"/>
            <a:ext cx="394197" cy="3503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D57A700-95C1-4D49-929D-672C0C63AC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4017" y="3261227"/>
            <a:ext cx="325256" cy="3206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a:extLst>
              <a:ext uri="{FF2B5EF4-FFF2-40B4-BE49-F238E27FC236}">
                <a16:creationId xmlns:a16="http://schemas.microsoft.com/office/drawing/2014/main" id="{1EB16D73-AF4F-4527-AB9A-1DA151E0BD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7276" y="3278924"/>
            <a:ext cx="279445" cy="27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5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Building Blocks of Our Future</a:t>
            </a:r>
          </a:p>
        </p:txBody>
      </p:sp>
      <p:grpSp>
        <p:nvGrpSpPr>
          <p:cNvPr id="5" name="Group 4">
            <a:extLst>
              <a:ext uri="{FF2B5EF4-FFF2-40B4-BE49-F238E27FC236}">
                <a16:creationId xmlns:a16="http://schemas.microsoft.com/office/drawing/2014/main" id="{03200355-0D75-4FE4-9D1F-EC0EDC73481E}"/>
              </a:ext>
            </a:extLst>
          </p:cNvPr>
          <p:cNvGrpSpPr/>
          <p:nvPr/>
        </p:nvGrpSpPr>
        <p:grpSpPr>
          <a:xfrm>
            <a:off x="2774503" y="1902341"/>
            <a:ext cx="1489822" cy="1662274"/>
            <a:chOff x="2774503" y="1902341"/>
            <a:chExt cx="1489822" cy="1662274"/>
          </a:xfrm>
        </p:grpSpPr>
        <p:sp>
          <p:nvSpPr>
            <p:cNvPr id="109" name="Freeform 108"/>
            <p:cNvSpPr/>
            <p:nvPr/>
          </p:nvSpPr>
          <p:spPr>
            <a:xfrm>
              <a:off x="3065488" y="3458782"/>
              <a:ext cx="909983" cy="105833"/>
            </a:xfrm>
            <a:custGeom>
              <a:avLst/>
              <a:gdLst>
                <a:gd name="connsiteX0" fmla="*/ 0 w 1272562"/>
                <a:gd name="connsiteY0" fmla="*/ 0 h 1309499"/>
                <a:gd name="connsiteX1" fmla="*/ 4259 w 1272562"/>
                <a:gd name="connsiteY1" fmla="*/ 13720 h 1309499"/>
                <a:gd name="connsiteX2" fmla="*/ 636282 w 1272562"/>
                <a:gd name="connsiteY2" fmla="*/ 432653 h 1309499"/>
                <a:gd name="connsiteX3" fmla="*/ 1268305 w 1272562"/>
                <a:gd name="connsiteY3" fmla="*/ 13720 h 1309499"/>
                <a:gd name="connsiteX4" fmla="*/ 1272562 w 1272562"/>
                <a:gd name="connsiteY4" fmla="*/ 6 h 1309499"/>
                <a:gd name="connsiteX5" fmla="*/ 1272562 w 1272562"/>
                <a:gd name="connsiteY5" fmla="*/ 1309499 h 1309499"/>
                <a:gd name="connsiteX6" fmla="*/ 0 w 1272562"/>
                <a:gd name="connsiteY6" fmla="*/ 1309499 h 1309499"/>
                <a:gd name="connsiteX7" fmla="*/ 0 w 1272562"/>
                <a:gd name="connsiteY7" fmla="*/ 0 h 13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62" h="1309499">
                  <a:moveTo>
                    <a:pt x="0" y="0"/>
                  </a:moveTo>
                  <a:lnTo>
                    <a:pt x="4259" y="13720"/>
                  </a:lnTo>
                  <a:cubicBezTo>
                    <a:pt x="108388" y="259909"/>
                    <a:pt x="352162" y="432653"/>
                    <a:pt x="636282" y="432653"/>
                  </a:cubicBezTo>
                  <a:cubicBezTo>
                    <a:pt x="920402" y="432653"/>
                    <a:pt x="1164176" y="259909"/>
                    <a:pt x="1268305" y="13720"/>
                  </a:cubicBezTo>
                  <a:lnTo>
                    <a:pt x="1272562" y="6"/>
                  </a:lnTo>
                  <a:lnTo>
                    <a:pt x="1272562" y="1309499"/>
                  </a:lnTo>
                  <a:lnTo>
                    <a:pt x="0" y="1309499"/>
                  </a:lnTo>
                  <a:lnTo>
                    <a:pt x="0" y="0"/>
                  </a:lnTo>
                  <a:close/>
                </a:path>
              </a:pathLst>
            </a:custGeom>
            <a:solidFill>
              <a:schemeClr val="accent2"/>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5">
                <a:defRPr/>
              </a:pPr>
              <a:endParaRPr lang="en-US" sz="1200" kern="0">
                <a:solidFill>
                  <a:srgbClr val="FFFFFF"/>
                </a:solidFill>
                <a:latin typeface="Arial"/>
              </a:endParaRPr>
            </a:p>
          </p:txBody>
        </p:sp>
        <p:grpSp>
          <p:nvGrpSpPr>
            <p:cNvPr id="27" name="Group 26">
              <a:extLst>
                <a:ext uri="{FF2B5EF4-FFF2-40B4-BE49-F238E27FC236}">
                  <a16:creationId xmlns:a16="http://schemas.microsoft.com/office/drawing/2014/main" id="{698CDB33-08E9-1045-956E-A46A834DF798}"/>
                </a:ext>
              </a:extLst>
            </p:cNvPr>
            <p:cNvGrpSpPr/>
            <p:nvPr/>
          </p:nvGrpSpPr>
          <p:grpSpPr>
            <a:xfrm>
              <a:off x="2774503" y="1902341"/>
              <a:ext cx="1489822" cy="891320"/>
              <a:chOff x="2865806" y="2548837"/>
              <a:chExt cx="1986429" cy="1188426"/>
            </a:xfrm>
          </p:grpSpPr>
          <p:sp>
            <p:nvSpPr>
              <p:cNvPr id="28" name="Hexagon 27">
                <a:extLst>
                  <a:ext uri="{FF2B5EF4-FFF2-40B4-BE49-F238E27FC236}">
                    <a16:creationId xmlns:a16="http://schemas.microsoft.com/office/drawing/2014/main" id="{901B1643-3210-034E-8570-88D170B09382}"/>
                  </a:ext>
                </a:extLst>
              </p:cNvPr>
              <p:cNvSpPr/>
              <p:nvPr/>
            </p:nvSpPr>
            <p:spPr>
              <a:xfrm>
                <a:off x="2865806" y="276030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algn="ctr"/>
                <a:endParaRPr lang="en-US"/>
              </a:p>
            </p:txBody>
          </p:sp>
          <p:sp>
            <p:nvSpPr>
              <p:cNvPr id="29" name="Hexagon 28">
                <a:extLst>
                  <a:ext uri="{FF2B5EF4-FFF2-40B4-BE49-F238E27FC236}">
                    <a16:creationId xmlns:a16="http://schemas.microsoft.com/office/drawing/2014/main" id="{5E60FE4D-4B77-E14C-AEFE-72F4CD50BB35}"/>
                  </a:ext>
                </a:extLst>
              </p:cNvPr>
              <p:cNvSpPr/>
              <p:nvPr/>
            </p:nvSpPr>
            <p:spPr>
              <a:xfrm>
                <a:off x="3247130" y="2548837"/>
                <a:ext cx="456036" cy="377436"/>
              </a:xfrm>
              <a:prstGeom prst="hexagon">
                <a:avLst>
                  <a:gd name="adj" fmla="val 28570"/>
                  <a:gd name="vf" fmla="val 115470"/>
                </a:avLst>
              </a:prstGeom>
              <a:solidFill>
                <a:schemeClr val="accent6"/>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0" name="Hexagon 29">
                <a:extLst>
                  <a:ext uri="{FF2B5EF4-FFF2-40B4-BE49-F238E27FC236}">
                    <a16:creationId xmlns:a16="http://schemas.microsoft.com/office/drawing/2014/main" id="{6D8038D6-B94C-9E49-A5BC-CC027C1A92ED}"/>
                  </a:ext>
                </a:extLst>
              </p:cNvPr>
              <p:cNvSpPr/>
              <p:nvPr/>
            </p:nvSpPr>
            <p:spPr>
              <a:xfrm>
                <a:off x="3629676" y="276030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1" name="Hexagon 30">
                <a:extLst>
                  <a:ext uri="{FF2B5EF4-FFF2-40B4-BE49-F238E27FC236}">
                    <a16:creationId xmlns:a16="http://schemas.microsoft.com/office/drawing/2014/main" id="{8179C50B-FF20-9C42-8375-CD959DC94247}"/>
                  </a:ext>
                </a:extLst>
              </p:cNvPr>
              <p:cNvSpPr/>
              <p:nvPr/>
            </p:nvSpPr>
            <p:spPr>
              <a:xfrm>
                <a:off x="3247130" y="2953737"/>
                <a:ext cx="456036" cy="377436"/>
              </a:xfrm>
              <a:prstGeom prst="hexagon">
                <a:avLst>
                  <a:gd name="adj" fmla="val 28570"/>
                  <a:gd name="vf" fmla="val 115470"/>
                </a:avLst>
              </a:prstGeom>
              <a:solidFill>
                <a:schemeClr val="bg1">
                  <a:lumMod val="6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2" name="Hexagon 31">
                <a:extLst>
                  <a:ext uri="{FF2B5EF4-FFF2-40B4-BE49-F238E27FC236}">
                    <a16:creationId xmlns:a16="http://schemas.microsoft.com/office/drawing/2014/main" id="{CE5DE220-6E30-DC4D-8630-FABFF52F23D0}"/>
                  </a:ext>
                </a:extLst>
              </p:cNvPr>
              <p:cNvSpPr/>
              <p:nvPr/>
            </p:nvSpPr>
            <p:spPr>
              <a:xfrm>
                <a:off x="3632329" y="3162616"/>
                <a:ext cx="456036" cy="377436"/>
              </a:xfrm>
              <a:prstGeom prst="hexagon">
                <a:avLst>
                  <a:gd name="adj" fmla="val 28570"/>
                  <a:gd name="vf" fmla="val 115470"/>
                </a:avLst>
              </a:prstGeom>
              <a:solidFill>
                <a:srgbClr val="757779"/>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3" name="Hexagon 32">
                <a:extLst>
                  <a:ext uri="{FF2B5EF4-FFF2-40B4-BE49-F238E27FC236}">
                    <a16:creationId xmlns:a16="http://schemas.microsoft.com/office/drawing/2014/main" id="{4617C676-3034-2240-B0E6-FBA8E89D0500}"/>
                  </a:ext>
                </a:extLst>
              </p:cNvPr>
              <p:cNvSpPr/>
              <p:nvPr/>
            </p:nvSpPr>
            <p:spPr>
              <a:xfrm>
                <a:off x="4013653" y="2951147"/>
                <a:ext cx="456036" cy="377436"/>
              </a:xfrm>
              <a:prstGeom prst="hexagon">
                <a:avLst>
                  <a:gd name="adj" fmla="val 28570"/>
                  <a:gd name="vf" fmla="val 115470"/>
                </a:avLst>
              </a:prstGeom>
              <a:solidFill>
                <a:schemeClr val="bg1">
                  <a:lumMod val="6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5" name="Hexagon 34">
                <a:extLst>
                  <a:ext uri="{FF2B5EF4-FFF2-40B4-BE49-F238E27FC236}">
                    <a16:creationId xmlns:a16="http://schemas.microsoft.com/office/drawing/2014/main" id="{76454B22-70A3-3340-838B-378BD15E6DCF}"/>
                  </a:ext>
                </a:extLst>
              </p:cNvPr>
              <p:cNvSpPr/>
              <p:nvPr/>
            </p:nvSpPr>
            <p:spPr>
              <a:xfrm>
                <a:off x="4396199" y="3146839"/>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6" name="Hexagon 35">
                <a:extLst>
                  <a:ext uri="{FF2B5EF4-FFF2-40B4-BE49-F238E27FC236}">
                    <a16:creationId xmlns:a16="http://schemas.microsoft.com/office/drawing/2014/main" id="{0AB90F97-B003-C944-87DC-3EC2814140EA}"/>
                  </a:ext>
                </a:extLst>
              </p:cNvPr>
              <p:cNvSpPr/>
              <p:nvPr/>
            </p:nvSpPr>
            <p:spPr>
              <a:xfrm>
                <a:off x="4384392" y="2740749"/>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7" name="Hexagon 36">
                <a:extLst>
                  <a:ext uri="{FF2B5EF4-FFF2-40B4-BE49-F238E27FC236}">
                    <a16:creationId xmlns:a16="http://schemas.microsoft.com/office/drawing/2014/main" id="{1AF1B781-E0A7-B345-9BE2-C73E7EB5260F}"/>
                  </a:ext>
                </a:extLst>
              </p:cNvPr>
              <p:cNvSpPr/>
              <p:nvPr/>
            </p:nvSpPr>
            <p:spPr>
              <a:xfrm>
                <a:off x="4017464" y="3359827"/>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8" name="Hexagon 37">
                <a:extLst>
                  <a:ext uri="{FF2B5EF4-FFF2-40B4-BE49-F238E27FC236}">
                    <a16:creationId xmlns:a16="http://schemas.microsoft.com/office/drawing/2014/main" id="{393B13FB-1625-B242-B244-589088AE871E}"/>
                  </a:ext>
                </a:extLst>
              </p:cNvPr>
              <p:cNvSpPr/>
              <p:nvPr/>
            </p:nvSpPr>
            <p:spPr>
              <a:xfrm>
                <a:off x="2865806" y="3162616"/>
                <a:ext cx="456036" cy="377436"/>
              </a:xfrm>
              <a:prstGeom prst="hexagon">
                <a:avLst>
                  <a:gd name="adj" fmla="val 28570"/>
                  <a:gd name="vf" fmla="val 115470"/>
                </a:avLst>
              </a:prstGeom>
              <a:solidFill>
                <a:schemeClr val="accent6">
                  <a:lumMod val="7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39" name="TextBox 38">
                <a:extLst>
                  <a:ext uri="{FF2B5EF4-FFF2-40B4-BE49-F238E27FC236}">
                    <a16:creationId xmlns:a16="http://schemas.microsoft.com/office/drawing/2014/main" id="{784E383C-5E14-3044-8AB8-18369B5906FF}"/>
                  </a:ext>
                </a:extLst>
              </p:cNvPr>
              <p:cNvSpPr txBox="1"/>
              <p:nvPr/>
            </p:nvSpPr>
            <p:spPr>
              <a:xfrm>
                <a:off x="2928999" y="2802917"/>
                <a:ext cx="340264" cy="292388"/>
              </a:xfrm>
              <a:prstGeom prst="rect">
                <a:avLst/>
              </a:prstGeom>
              <a:noFill/>
            </p:spPr>
            <p:txBody>
              <a:bodyPr wrap="none" rtlCol="0">
                <a:spAutoFit/>
              </a:bodyPr>
              <a:lstStyle/>
              <a:p>
                <a:r>
                  <a:rPr lang="en-US" sz="825">
                    <a:solidFill>
                      <a:srgbClr val="FFFFFF"/>
                    </a:solidFill>
                  </a:rPr>
                  <a:t>S</a:t>
                </a:r>
              </a:p>
            </p:txBody>
          </p:sp>
          <p:sp>
            <p:nvSpPr>
              <p:cNvPr id="40" name="TextBox 39">
                <a:extLst>
                  <a:ext uri="{FF2B5EF4-FFF2-40B4-BE49-F238E27FC236}">
                    <a16:creationId xmlns:a16="http://schemas.microsoft.com/office/drawing/2014/main" id="{4C92E5A5-4B5A-6243-8BF4-492EF7A69B62}"/>
                  </a:ext>
                </a:extLst>
              </p:cNvPr>
              <p:cNvSpPr txBox="1"/>
              <p:nvPr/>
            </p:nvSpPr>
            <p:spPr>
              <a:xfrm>
                <a:off x="2928999" y="3197338"/>
                <a:ext cx="340264" cy="292388"/>
              </a:xfrm>
              <a:prstGeom prst="rect">
                <a:avLst/>
              </a:prstGeom>
              <a:noFill/>
            </p:spPr>
            <p:txBody>
              <a:bodyPr wrap="none" rtlCol="0">
                <a:spAutoFit/>
              </a:bodyPr>
              <a:lstStyle/>
              <a:p>
                <a:r>
                  <a:rPr lang="en-US" sz="825">
                    <a:solidFill>
                      <a:srgbClr val="FFFFFF"/>
                    </a:solidFill>
                  </a:rPr>
                  <a:t>A</a:t>
                </a:r>
              </a:p>
            </p:txBody>
          </p:sp>
          <p:sp>
            <p:nvSpPr>
              <p:cNvPr id="41" name="TextBox 40">
                <a:extLst>
                  <a:ext uri="{FF2B5EF4-FFF2-40B4-BE49-F238E27FC236}">
                    <a16:creationId xmlns:a16="http://schemas.microsoft.com/office/drawing/2014/main" id="{5960F84E-1AFC-4A4E-B4EE-2A921563E205}"/>
                  </a:ext>
                </a:extLst>
              </p:cNvPr>
              <p:cNvSpPr txBox="1"/>
              <p:nvPr/>
            </p:nvSpPr>
            <p:spPr>
              <a:xfrm>
                <a:off x="3291850" y="2582040"/>
                <a:ext cx="325304" cy="292388"/>
              </a:xfrm>
              <a:prstGeom prst="rect">
                <a:avLst/>
              </a:prstGeom>
              <a:noFill/>
            </p:spPr>
            <p:txBody>
              <a:bodyPr wrap="none" rtlCol="0">
                <a:spAutoFit/>
              </a:bodyPr>
              <a:lstStyle/>
              <a:p>
                <a:r>
                  <a:rPr lang="en-US" sz="825">
                    <a:solidFill>
                      <a:srgbClr val="FFFFFF"/>
                    </a:solidFill>
                  </a:rPr>
                  <a:t>1</a:t>
                </a:r>
              </a:p>
            </p:txBody>
          </p:sp>
          <p:sp>
            <p:nvSpPr>
              <p:cNvPr id="42" name="TextBox 41">
                <a:extLst>
                  <a:ext uri="{FF2B5EF4-FFF2-40B4-BE49-F238E27FC236}">
                    <a16:creationId xmlns:a16="http://schemas.microsoft.com/office/drawing/2014/main" id="{A1A38D64-0929-6646-9749-0F078895874A}"/>
                  </a:ext>
                </a:extLst>
              </p:cNvPr>
              <p:cNvSpPr txBox="1"/>
              <p:nvPr/>
            </p:nvSpPr>
            <p:spPr>
              <a:xfrm>
                <a:off x="3307626" y="2992238"/>
                <a:ext cx="340264" cy="292388"/>
              </a:xfrm>
              <a:prstGeom prst="rect">
                <a:avLst/>
              </a:prstGeom>
              <a:noFill/>
            </p:spPr>
            <p:txBody>
              <a:bodyPr wrap="none" rtlCol="0">
                <a:spAutoFit/>
              </a:bodyPr>
              <a:lstStyle/>
              <a:p>
                <a:r>
                  <a:rPr lang="en-US" sz="825">
                    <a:solidFill>
                      <a:srgbClr val="FFFFFF"/>
                    </a:solidFill>
                  </a:rPr>
                  <a:t>V</a:t>
                </a:r>
              </a:p>
            </p:txBody>
          </p:sp>
          <p:sp>
            <p:nvSpPr>
              <p:cNvPr id="43" name="TextBox 42">
                <a:extLst>
                  <a:ext uri="{FF2B5EF4-FFF2-40B4-BE49-F238E27FC236}">
                    <a16:creationId xmlns:a16="http://schemas.microsoft.com/office/drawing/2014/main" id="{833726AB-D71E-F742-8749-8D28FE795C0C}"/>
                  </a:ext>
                </a:extLst>
              </p:cNvPr>
              <p:cNvSpPr txBox="1"/>
              <p:nvPr/>
            </p:nvSpPr>
            <p:spPr>
              <a:xfrm>
                <a:off x="3717806" y="3197335"/>
                <a:ext cx="284693" cy="292388"/>
              </a:xfrm>
              <a:prstGeom prst="rect">
                <a:avLst/>
              </a:prstGeom>
              <a:noFill/>
            </p:spPr>
            <p:txBody>
              <a:bodyPr wrap="none" rtlCol="0">
                <a:spAutoFit/>
              </a:bodyPr>
              <a:lstStyle/>
              <a:p>
                <a:r>
                  <a:rPr lang="en-US" sz="825">
                    <a:solidFill>
                      <a:srgbClr val="FFFFFF"/>
                    </a:solidFill>
                  </a:rPr>
                  <a:t>I</a:t>
                </a:r>
              </a:p>
            </p:txBody>
          </p:sp>
          <p:sp>
            <p:nvSpPr>
              <p:cNvPr id="44" name="TextBox 43">
                <a:extLst>
                  <a:ext uri="{FF2B5EF4-FFF2-40B4-BE49-F238E27FC236}">
                    <a16:creationId xmlns:a16="http://schemas.microsoft.com/office/drawing/2014/main" id="{D969BD54-E9B6-814F-95A9-F030AAB392D7}"/>
                  </a:ext>
                </a:extLst>
              </p:cNvPr>
              <p:cNvSpPr txBox="1"/>
              <p:nvPr/>
            </p:nvSpPr>
            <p:spPr>
              <a:xfrm>
                <a:off x="4056992" y="2976459"/>
                <a:ext cx="361637" cy="292388"/>
              </a:xfrm>
              <a:prstGeom prst="rect">
                <a:avLst/>
              </a:prstGeom>
              <a:noFill/>
            </p:spPr>
            <p:txBody>
              <a:bodyPr wrap="none" rtlCol="0">
                <a:spAutoFit/>
              </a:bodyPr>
              <a:lstStyle/>
              <a:p>
                <a:r>
                  <a:rPr lang="en-US" sz="825">
                    <a:solidFill>
                      <a:srgbClr val="FFFFFF"/>
                    </a:solidFill>
                  </a:rPr>
                  <a:t>III</a:t>
                </a:r>
              </a:p>
            </p:txBody>
          </p:sp>
          <p:sp>
            <p:nvSpPr>
              <p:cNvPr id="45" name="TextBox 44">
                <a:extLst>
                  <a:ext uri="{FF2B5EF4-FFF2-40B4-BE49-F238E27FC236}">
                    <a16:creationId xmlns:a16="http://schemas.microsoft.com/office/drawing/2014/main" id="{3D86FBC7-E2A9-A941-8B3F-9782FC3102BE}"/>
                  </a:ext>
                </a:extLst>
              </p:cNvPr>
              <p:cNvSpPr txBox="1"/>
              <p:nvPr/>
            </p:nvSpPr>
            <p:spPr>
              <a:xfrm>
                <a:off x="4443508" y="3181561"/>
                <a:ext cx="340264" cy="292388"/>
              </a:xfrm>
              <a:prstGeom prst="rect">
                <a:avLst/>
              </a:prstGeom>
              <a:noFill/>
            </p:spPr>
            <p:txBody>
              <a:bodyPr wrap="none" rtlCol="0">
                <a:spAutoFit/>
              </a:bodyPr>
              <a:lstStyle/>
              <a:p>
                <a:r>
                  <a:rPr lang="en-US" sz="825">
                    <a:solidFill>
                      <a:srgbClr val="FFFFFF"/>
                    </a:solidFill>
                  </a:rPr>
                  <a:t>B</a:t>
                </a:r>
              </a:p>
            </p:txBody>
          </p:sp>
          <p:sp>
            <p:nvSpPr>
              <p:cNvPr id="46" name="TextBox 45">
                <a:extLst>
                  <a:ext uri="{FF2B5EF4-FFF2-40B4-BE49-F238E27FC236}">
                    <a16:creationId xmlns:a16="http://schemas.microsoft.com/office/drawing/2014/main" id="{076A9131-2C43-EE46-8D16-3E945944BD79}"/>
                  </a:ext>
                </a:extLst>
              </p:cNvPr>
              <p:cNvSpPr txBox="1"/>
              <p:nvPr/>
            </p:nvSpPr>
            <p:spPr>
              <a:xfrm>
                <a:off x="3678366" y="2795028"/>
                <a:ext cx="340264" cy="292388"/>
              </a:xfrm>
              <a:prstGeom prst="rect">
                <a:avLst/>
              </a:prstGeom>
              <a:noFill/>
            </p:spPr>
            <p:txBody>
              <a:bodyPr wrap="none" rtlCol="0">
                <a:spAutoFit/>
              </a:bodyPr>
              <a:lstStyle/>
              <a:p>
                <a:r>
                  <a:rPr lang="en-US" sz="825">
                    <a:solidFill>
                      <a:srgbClr val="FFFFFF"/>
                    </a:solidFill>
                  </a:rPr>
                  <a:t>V</a:t>
                </a:r>
              </a:p>
            </p:txBody>
          </p:sp>
          <p:sp>
            <p:nvSpPr>
              <p:cNvPr id="47" name="TextBox 46">
                <a:extLst>
                  <a:ext uri="{FF2B5EF4-FFF2-40B4-BE49-F238E27FC236}">
                    <a16:creationId xmlns:a16="http://schemas.microsoft.com/office/drawing/2014/main" id="{B01F01C5-A8EA-A241-8AE1-AFCA07AF52B2}"/>
                  </a:ext>
                </a:extLst>
              </p:cNvPr>
              <p:cNvSpPr txBox="1"/>
              <p:nvPr/>
            </p:nvSpPr>
            <p:spPr>
              <a:xfrm>
                <a:off x="4080656" y="3386661"/>
                <a:ext cx="331715" cy="292388"/>
              </a:xfrm>
              <a:prstGeom prst="rect">
                <a:avLst/>
              </a:prstGeom>
              <a:noFill/>
            </p:spPr>
            <p:txBody>
              <a:bodyPr wrap="none" rtlCol="0">
                <a:spAutoFit/>
              </a:bodyPr>
              <a:lstStyle/>
              <a:p>
                <a:r>
                  <a:rPr lang="en-US" sz="825">
                    <a:solidFill>
                      <a:srgbClr val="FFFFFF"/>
                    </a:solidFill>
                  </a:rPr>
                  <a:t>Z</a:t>
                </a:r>
              </a:p>
            </p:txBody>
          </p:sp>
          <p:sp>
            <p:nvSpPr>
              <p:cNvPr id="48" name="TextBox 47">
                <a:extLst>
                  <a:ext uri="{FF2B5EF4-FFF2-40B4-BE49-F238E27FC236}">
                    <a16:creationId xmlns:a16="http://schemas.microsoft.com/office/drawing/2014/main" id="{EE3B9B15-066A-984B-BEA2-99FD91AC2DB7}"/>
                  </a:ext>
                </a:extLst>
              </p:cNvPr>
              <p:cNvSpPr txBox="1"/>
              <p:nvPr/>
            </p:nvSpPr>
            <p:spPr>
              <a:xfrm>
                <a:off x="4411956" y="2795029"/>
                <a:ext cx="378736" cy="292388"/>
              </a:xfrm>
              <a:prstGeom prst="rect">
                <a:avLst/>
              </a:prstGeom>
              <a:noFill/>
            </p:spPr>
            <p:txBody>
              <a:bodyPr wrap="none" rtlCol="0">
                <a:spAutoFit/>
              </a:bodyPr>
              <a:lstStyle/>
              <a:p>
                <a:r>
                  <a:rPr lang="en-US" sz="825">
                    <a:solidFill>
                      <a:srgbClr val="FFFFFF"/>
                    </a:solidFill>
                  </a:rPr>
                  <a:t>AI</a:t>
                </a:r>
              </a:p>
            </p:txBody>
          </p:sp>
        </p:grpSp>
      </p:grpSp>
      <p:pic>
        <p:nvPicPr>
          <p:cNvPr id="50" name="Picture 49" descr="AWS_2x.png"/>
          <p:cNvPicPr>
            <a:picLocks noChangeAspect="1"/>
          </p:cNvPicPr>
          <p:nvPr/>
        </p:nvPicPr>
        <p:blipFill rotWithShape="1">
          <a:blip r:embed="rId3">
            <a:extLst>
              <a:ext uri="{28A0092B-C50C-407E-A947-70E740481C1C}">
                <a14:useLocalDpi xmlns:a14="http://schemas.microsoft.com/office/drawing/2010/main" val="0"/>
              </a:ext>
            </a:extLst>
          </a:blip>
          <a:srcRect l="20779" t="24978" r="19863"/>
          <a:stretch/>
        </p:blipFill>
        <p:spPr>
          <a:xfrm>
            <a:off x="7247632" y="2692437"/>
            <a:ext cx="850900" cy="553087"/>
          </a:xfrm>
          <a:prstGeom prst="rect">
            <a:avLst/>
          </a:prstGeom>
        </p:spPr>
      </p:pic>
      <p:sp>
        <p:nvSpPr>
          <p:cNvPr id="278" name="Freeform 277"/>
          <p:cNvSpPr/>
          <p:nvPr/>
        </p:nvSpPr>
        <p:spPr>
          <a:xfrm>
            <a:off x="7221211" y="3458782"/>
            <a:ext cx="909983" cy="105833"/>
          </a:xfrm>
          <a:custGeom>
            <a:avLst/>
            <a:gdLst>
              <a:gd name="connsiteX0" fmla="*/ 0 w 1272562"/>
              <a:gd name="connsiteY0" fmla="*/ 0 h 1309499"/>
              <a:gd name="connsiteX1" fmla="*/ 4259 w 1272562"/>
              <a:gd name="connsiteY1" fmla="*/ 13720 h 1309499"/>
              <a:gd name="connsiteX2" fmla="*/ 636282 w 1272562"/>
              <a:gd name="connsiteY2" fmla="*/ 432653 h 1309499"/>
              <a:gd name="connsiteX3" fmla="*/ 1268305 w 1272562"/>
              <a:gd name="connsiteY3" fmla="*/ 13720 h 1309499"/>
              <a:gd name="connsiteX4" fmla="*/ 1272562 w 1272562"/>
              <a:gd name="connsiteY4" fmla="*/ 6 h 1309499"/>
              <a:gd name="connsiteX5" fmla="*/ 1272562 w 1272562"/>
              <a:gd name="connsiteY5" fmla="*/ 1309499 h 1309499"/>
              <a:gd name="connsiteX6" fmla="*/ 0 w 1272562"/>
              <a:gd name="connsiteY6" fmla="*/ 1309499 h 1309499"/>
              <a:gd name="connsiteX7" fmla="*/ 0 w 1272562"/>
              <a:gd name="connsiteY7" fmla="*/ 0 h 13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62" h="1309499">
                <a:moveTo>
                  <a:pt x="0" y="0"/>
                </a:moveTo>
                <a:lnTo>
                  <a:pt x="4259" y="13720"/>
                </a:lnTo>
                <a:cubicBezTo>
                  <a:pt x="108388" y="259909"/>
                  <a:pt x="352162" y="432653"/>
                  <a:pt x="636282" y="432653"/>
                </a:cubicBezTo>
                <a:cubicBezTo>
                  <a:pt x="920402" y="432653"/>
                  <a:pt x="1164176" y="259909"/>
                  <a:pt x="1268305" y="13720"/>
                </a:cubicBezTo>
                <a:lnTo>
                  <a:pt x="1272562" y="6"/>
                </a:lnTo>
                <a:lnTo>
                  <a:pt x="1272562" y="1309499"/>
                </a:lnTo>
                <a:lnTo>
                  <a:pt x="0" y="1309499"/>
                </a:lnTo>
                <a:lnTo>
                  <a:pt x="0" y="0"/>
                </a:lnTo>
                <a:close/>
              </a:path>
            </a:pathLst>
          </a:custGeom>
          <a:solidFill>
            <a:srgbClr val="F67200"/>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5">
              <a:defRPr/>
            </a:pPr>
            <a:endParaRPr lang="en-US" sz="1200" kern="0">
              <a:solidFill>
                <a:srgbClr val="FFFFFF"/>
              </a:solidFill>
              <a:latin typeface="Arial"/>
            </a:endParaRPr>
          </a:p>
        </p:txBody>
      </p:sp>
      <p:pic>
        <p:nvPicPr>
          <p:cNvPr id="60" name="Picture 59" descr="cloud_512dp.png">
            <a:extLst>
              <a:ext uri="{FF2B5EF4-FFF2-40B4-BE49-F238E27FC236}">
                <a16:creationId xmlns:a16="http://schemas.microsoft.com/office/drawing/2014/main" id="{07D052BE-7DF7-7646-88D1-54C8C2509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981" y="1686063"/>
            <a:ext cx="772202" cy="772202"/>
          </a:xfrm>
          <a:prstGeom prst="rect">
            <a:avLst/>
          </a:prstGeom>
        </p:spPr>
      </p:pic>
      <p:grpSp>
        <p:nvGrpSpPr>
          <p:cNvPr id="7" name="Group 6">
            <a:extLst>
              <a:ext uri="{FF2B5EF4-FFF2-40B4-BE49-F238E27FC236}">
                <a16:creationId xmlns:a16="http://schemas.microsoft.com/office/drawing/2014/main" id="{AC11F1AC-766D-44C1-8B75-E11FCFDDC0C3}"/>
              </a:ext>
            </a:extLst>
          </p:cNvPr>
          <p:cNvGrpSpPr/>
          <p:nvPr/>
        </p:nvGrpSpPr>
        <p:grpSpPr>
          <a:xfrm>
            <a:off x="5001415" y="1337192"/>
            <a:ext cx="1161059" cy="2227423"/>
            <a:chOff x="5001415" y="1337192"/>
            <a:chExt cx="1161059" cy="2227423"/>
          </a:xfrm>
        </p:grpSpPr>
        <p:sp>
          <p:nvSpPr>
            <p:cNvPr id="108" name="Freeform 107"/>
            <p:cNvSpPr/>
            <p:nvPr/>
          </p:nvSpPr>
          <p:spPr>
            <a:xfrm>
              <a:off x="5146878" y="3458782"/>
              <a:ext cx="909983" cy="105833"/>
            </a:xfrm>
            <a:custGeom>
              <a:avLst/>
              <a:gdLst>
                <a:gd name="connsiteX0" fmla="*/ 0 w 1272562"/>
                <a:gd name="connsiteY0" fmla="*/ 0 h 1309499"/>
                <a:gd name="connsiteX1" fmla="*/ 4259 w 1272562"/>
                <a:gd name="connsiteY1" fmla="*/ 13720 h 1309499"/>
                <a:gd name="connsiteX2" fmla="*/ 636282 w 1272562"/>
                <a:gd name="connsiteY2" fmla="*/ 432653 h 1309499"/>
                <a:gd name="connsiteX3" fmla="*/ 1268305 w 1272562"/>
                <a:gd name="connsiteY3" fmla="*/ 13720 h 1309499"/>
                <a:gd name="connsiteX4" fmla="*/ 1272562 w 1272562"/>
                <a:gd name="connsiteY4" fmla="*/ 6 h 1309499"/>
                <a:gd name="connsiteX5" fmla="*/ 1272562 w 1272562"/>
                <a:gd name="connsiteY5" fmla="*/ 1309499 h 1309499"/>
                <a:gd name="connsiteX6" fmla="*/ 0 w 1272562"/>
                <a:gd name="connsiteY6" fmla="*/ 1309499 h 1309499"/>
                <a:gd name="connsiteX7" fmla="*/ 0 w 1272562"/>
                <a:gd name="connsiteY7" fmla="*/ 0 h 13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62" h="1309499">
                  <a:moveTo>
                    <a:pt x="0" y="0"/>
                  </a:moveTo>
                  <a:lnTo>
                    <a:pt x="4259" y="13720"/>
                  </a:lnTo>
                  <a:cubicBezTo>
                    <a:pt x="108388" y="259909"/>
                    <a:pt x="352162" y="432653"/>
                    <a:pt x="636282" y="432653"/>
                  </a:cubicBezTo>
                  <a:cubicBezTo>
                    <a:pt x="920402" y="432653"/>
                    <a:pt x="1164176" y="259909"/>
                    <a:pt x="1268305" y="13720"/>
                  </a:cubicBezTo>
                  <a:lnTo>
                    <a:pt x="1272562" y="6"/>
                  </a:lnTo>
                  <a:lnTo>
                    <a:pt x="1272562" y="1309499"/>
                  </a:lnTo>
                  <a:lnTo>
                    <a:pt x="0" y="1309499"/>
                  </a:lnTo>
                  <a:lnTo>
                    <a:pt x="0" y="0"/>
                  </a:lnTo>
                  <a:close/>
                </a:path>
              </a:pathLst>
            </a:custGeom>
            <a:solidFill>
              <a:schemeClr val="accent4"/>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5">
                <a:defRPr/>
              </a:pPr>
              <a:endParaRPr lang="en-US" sz="1200" kern="0">
                <a:solidFill>
                  <a:srgbClr val="FFFFFF"/>
                </a:solidFill>
                <a:latin typeface="Arial"/>
              </a:endParaRPr>
            </a:p>
          </p:txBody>
        </p:sp>
        <p:pic>
          <p:nvPicPr>
            <p:cNvPr id="49" name="Picture 48" descr="5847f2dccef1014c0b5e4871.png"/>
            <p:cNvPicPr>
              <a:picLocks noChangeAspect="1"/>
            </p:cNvPicPr>
            <p:nvPr/>
          </p:nvPicPr>
          <p:blipFill>
            <a:blip r:embed="rId5">
              <a:extLst>
                <a:ext uri="{BEBA8EAE-BF5A-486C-A8C5-ECC9F3942E4B}">
                  <a14:imgProps xmlns:a14="http://schemas.microsoft.com/office/drawing/2010/main">
                    <a14:imgLayer r:embed="rId6">
                      <a14:imgEffect>
                        <a14:brightnessContrast bright="25000" contrast="-70000"/>
                      </a14:imgEffect>
                    </a14:imgLayer>
                  </a14:imgProps>
                </a:ext>
                <a:ext uri="{28A0092B-C50C-407E-A947-70E740481C1C}">
                  <a14:useLocalDpi xmlns:a14="http://schemas.microsoft.com/office/drawing/2010/main" val="0"/>
                </a:ext>
              </a:extLst>
            </a:blip>
            <a:stretch>
              <a:fillRect/>
            </a:stretch>
          </p:blipFill>
          <p:spPr>
            <a:xfrm>
              <a:off x="5067729" y="2276666"/>
              <a:ext cx="1064102" cy="932910"/>
            </a:xfrm>
            <a:prstGeom prst="rect">
              <a:avLst/>
            </a:prstGeom>
          </p:spPr>
        </p:pic>
        <p:pic>
          <p:nvPicPr>
            <p:cNvPr id="4" name="Picture 3"/>
            <p:cNvPicPr>
              <a:picLocks noChangeAspect="1"/>
            </p:cNvPicPr>
            <p:nvPr/>
          </p:nvPicPr>
          <p:blipFill rotWithShape="1">
            <a:blip r:embed="rId7">
              <a:biLevel thresh="25000"/>
              <a:extLst>
                <a:ext uri="{BEBA8EAE-BF5A-486C-A8C5-ECC9F3942E4B}">
                  <a14:imgProps xmlns:a14="http://schemas.microsoft.com/office/drawing/2010/main">
                    <a14:imgLayer r:embed="rId8">
                      <a14:imgEffect>
                        <a14:brightnessContrast bright="-100000"/>
                      </a14:imgEffect>
                    </a14:imgLayer>
                  </a14:imgProps>
                </a:ext>
              </a:extLst>
            </a:blip>
            <a:srcRect l="23804" r="10765"/>
            <a:stretch/>
          </p:blipFill>
          <p:spPr>
            <a:xfrm>
              <a:off x="5001415" y="1647548"/>
              <a:ext cx="1161059" cy="407747"/>
            </a:xfrm>
            <a:prstGeom prst="rect">
              <a:avLst/>
            </a:prstGeom>
          </p:spPr>
        </p:pic>
        <p:pic>
          <p:nvPicPr>
            <p:cNvPr id="62" name="Picture 61"/>
            <p:cNvPicPr>
              <a:picLocks noChangeAspect="1"/>
            </p:cNvPicPr>
            <p:nvPr/>
          </p:nvPicPr>
          <p:blipFill rotWithShape="1">
            <a:blip r:embed="rId9"/>
            <a:srcRect r="74948"/>
            <a:stretch/>
          </p:blipFill>
          <p:spPr>
            <a:xfrm>
              <a:off x="5375935" y="1337192"/>
              <a:ext cx="411930" cy="377840"/>
            </a:xfrm>
            <a:prstGeom prst="rect">
              <a:avLst/>
            </a:prstGeom>
          </p:spPr>
        </p:pic>
      </p:grpSp>
      <p:grpSp>
        <p:nvGrpSpPr>
          <p:cNvPr id="14" name="Group 13">
            <a:extLst>
              <a:ext uri="{FF2B5EF4-FFF2-40B4-BE49-F238E27FC236}">
                <a16:creationId xmlns:a16="http://schemas.microsoft.com/office/drawing/2014/main" id="{4C084FF4-5046-434B-8ECD-E3660F655F95}"/>
              </a:ext>
            </a:extLst>
          </p:cNvPr>
          <p:cNvGrpSpPr/>
          <p:nvPr/>
        </p:nvGrpSpPr>
        <p:grpSpPr>
          <a:xfrm>
            <a:off x="625546" y="1320987"/>
            <a:ext cx="1689034" cy="2243628"/>
            <a:chOff x="625546" y="1320987"/>
            <a:chExt cx="1689034" cy="2243628"/>
          </a:xfrm>
        </p:grpSpPr>
        <p:sp>
          <p:nvSpPr>
            <p:cNvPr id="110" name="Freeform 109"/>
            <p:cNvSpPr/>
            <p:nvPr/>
          </p:nvSpPr>
          <p:spPr>
            <a:xfrm>
              <a:off x="955877" y="3458782"/>
              <a:ext cx="909983" cy="105833"/>
            </a:xfrm>
            <a:custGeom>
              <a:avLst/>
              <a:gdLst>
                <a:gd name="connsiteX0" fmla="*/ 0 w 1272562"/>
                <a:gd name="connsiteY0" fmla="*/ 0 h 1309499"/>
                <a:gd name="connsiteX1" fmla="*/ 4259 w 1272562"/>
                <a:gd name="connsiteY1" fmla="*/ 13720 h 1309499"/>
                <a:gd name="connsiteX2" fmla="*/ 636282 w 1272562"/>
                <a:gd name="connsiteY2" fmla="*/ 432653 h 1309499"/>
                <a:gd name="connsiteX3" fmla="*/ 1268305 w 1272562"/>
                <a:gd name="connsiteY3" fmla="*/ 13720 h 1309499"/>
                <a:gd name="connsiteX4" fmla="*/ 1272562 w 1272562"/>
                <a:gd name="connsiteY4" fmla="*/ 6 h 1309499"/>
                <a:gd name="connsiteX5" fmla="*/ 1272562 w 1272562"/>
                <a:gd name="connsiteY5" fmla="*/ 1309499 h 1309499"/>
                <a:gd name="connsiteX6" fmla="*/ 0 w 1272562"/>
                <a:gd name="connsiteY6" fmla="*/ 1309499 h 1309499"/>
                <a:gd name="connsiteX7" fmla="*/ 0 w 1272562"/>
                <a:gd name="connsiteY7" fmla="*/ 0 h 13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62" h="1309499">
                  <a:moveTo>
                    <a:pt x="0" y="0"/>
                  </a:moveTo>
                  <a:lnTo>
                    <a:pt x="4259" y="13720"/>
                  </a:lnTo>
                  <a:cubicBezTo>
                    <a:pt x="108388" y="259909"/>
                    <a:pt x="352162" y="432653"/>
                    <a:pt x="636282" y="432653"/>
                  </a:cubicBezTo>
                  <a:cubicBezTo>
                    <a:pt x="920402" y="432653"/>
                    <a:pt x="1164176" y="259909"/>
                    <a:pt x="1268305" y="13720"/>
                  </a:cubicBezTo>
                  <a:lnTo>
                    <a:pt x="1272562" y="6"/>
                  </a:lnTo>
                  <a:lnTo>
                    <a:pt x="1272562" y="1309499"/>
                  </a:lnTo>
                  <a:lnTo>
                    <a:pt x="0" y="1309499"/>
                  </a:lnTo>
                  <a:lnTo>
                    <a:pt x="0" y="0"/>
                  </a:lnTo>
                  <a:close/>
                </a:path>
              </a:pathLst>
            </a:custGeom>
            <a:solidFill>
              <a:schemeClr val="accent6"/>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5">
                <a:defRPr/>
              </a:pPr>
              <a:endParaRPr lang="en-US" sz="1200" kern="0">
                <a:solidFill>
                  <a:srgbClr val="FFFFFF"/>
                </a:solidFill>
                <a:latin typeface="Arial"/>
              </a:endParaRPr>
            </a:p>
          </p:txBody>
        </p:sp>
        <p:sp>
          <p:nvSpPr>
            <p:cNvPr id="8" name="TextBox 7"/>
            <p:cNvSpPr txBox="1"/>
            <p:nvPr/>
          </p:nvSpPr>
          <p:spPr>
            <a:xfrm>
              <a:off x="926058" y="1320987"/>
              <a:ext cx="1388522" cy="2031325"/>
            </a:xfrm>
            <a:prstGeom prst="rect">
              <a:avLst/>
            </a:prstGeom>
            <a:noFill/>
          </p:spPr>
          <p:txBody>
            <a:bodyPr wrap="none" rtlCol="0">
              <a:spAutoFit/>
            </a:bodyPr>
            <a:lstStyle/>
            <a:p>
              <a:r>
                <a:rPr lang="en-US" sz="1400">
                  <a:solidFill>
                    <a:schemeClr val="accent1"/>
                  </a:solidFill>
                </a:rPr>
                <a:t>Call Control</a:t>
              </a:r>
            </a:p>
            <a:p>
              <a:endParaRPr lang="en-US" sz="1400">
                <a:solidFill>
                  <a:schemeClr val="accent1"/>
                </a:solidFill>
              </a:endParaRPr>
            </a:p>
            <a:p>
              <a:r>
                <a:rPr lang="en-US" sz="1400">
                  <a:solidFill>
                    <a:schemeClr val="accent1"/>
                  </a:solidFill>
                </a:rPr>
                <a:t>Collaboration</a:t>
              </a:r>
            </a:p>
            <a:p>
              <a:endParaRPr lang="en-US" sz="1400">
                <a:solidFill>
                  <a:schemeClr val="accent1"/>
                </a:solidFill>
              </a:endParaRPr>
            </a:p>
            <a:p>
              <a:r>
                <a:rPr lang="en-US" sz="1400">
                  <a:solidFill>
                    <a:schemeClr val="accent1"/>
                  </a:solidFill>
                </a:rPr>
                <a:t>Contact Center</a:t>
              </a:r>
            </a:p>
            <a:p>
              <a:endParaRPr lang="en-US" sz="1400">
                <a:solidFill>
                  <a:schemeClr val="accent1"/>
                </a:solidFill>
              </a:endParaRPr>
            </a:p>
            <a:p>
              <a:r>
                <a:rPr lang="en-US" sz="1400">
                  <a:solidFill>
                    <a:schemeClr val="accent1"/>
                  </a:solidFill>
                </a:rPr>
                <a:t>Analytics</a:t>
              </a:r>
            </a:p>
            <a:p>
              <a:endParaRPr lang="en-US" sz="1400">
                <a:solidFill>
                  <a:schemeClr val="accent1"/>
                </a:solidFill>
              </a:endParaRPr>
            </a:p>
            <a:p>
              <a:r>
                <a:rPr lang="en-US" sz="1400">
                  <a:solidFill>
                    <a:schemeClr val="accent1"/>
                  </a:solidFill>
                </a:rPr>
                <a:t>Mobility</a:t>
              </a:r>
            </a:p>
          </p:txBody>
        </p:sp>
        <p:grpSp>
          <p:nvGrpSpPr>
            <p:cNvPr id="11" name="Group 10"/>
            <p:cNvGrpSpPr/>
            <p:nvPr/>
          </p:nvGrpSpPr>
          <p:grpSpPr>
            <a:xfrm>
              <a:off x="626181" y="1323148"/>
              <a:ext cx="274320" cy="274320"/>
              <a:chOff x="-225463" y="1413300"/>
              <a:chExt cx="274320" cy="274320"/>
            </a:xfrm>
          </p:grpSpPr>
          <p:sp>
            <p:nvSpPr>
              <p:cNvPr id="3" name="Oval 2"/>
              <p:cNvSpPr/>
              <p:nvPr/>
            </p:nvSpPr>
            <p:spPr>
              <a:xfrm>
                <a:off x="-225463" y="1413300"/>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Graphic 5">
                <a:extLst>
                  <a:ext uri="{FF2B5EF4-FFF2-40B4-BE49-F238E27FC236}">
                    <a16:creationId xmlns:a16="http://schemas.microsoft.com/office/drawing/2014/main" id="{E766E6B2-6B21-0F4A-8A73-44F1F858A06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05791" y="1432972"/>
                <a:ext cx="234976" cy="234976"/>
              </a:xfrm>
              <a:prstGeom prst="rect">
                <a:avLst/>
              </a:prstGeom>
              <a:ln>
                <a:noFill/>
              </a:ln>
            </p:spPr>
          </p:pic>
        </p:grpSp>
        <p:grpSp>
          <p:nvGrpSpPr>
            <p:cNvPr id="12" name="Group 11"/>
            <p:cNvGrpSpPr/>
            <p:nvPr/>
          </p:nvGrpSpPr>
          <p:grpSpPr>
            <a:xfrm>
              <a:off x="627117" y="1750043"/>
              <a:ext cx="274320" cy="274320"/>
              <a:chOff x="-223668" y="1869911"/>
              <a:chExt cx="274320" cy="274320"/>
            </a:xfrm>
          </p:grpSpPr>
          <p:sp>
            <p:nvSpPr>
              <p:cNvPr id="80" name="Oval 79"/>
              <p:cNvSpPr/>
              <p:nvPr/>
            </p:nvSpPr>
            <p:spPr>
              <a:xfrm>
                <a:off x="-223668" y="1869911"/>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Graphic 6">
                <a:extLst>
                  <a:ext uri="{FF2B5EF4-FFF2-40B4-BE49-F238E27FC236}">
                    <a16:creationId xmlns:a16="http://schemas.microsoft.com/office/drawing/2014/main" id="{9CF1D26E-FC73-C142-A41D-B3F4B47E4A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4932" y="1888647"/>
                <a:ext cx="236848" cy="236848"/>
              </a:xfrm>
              <a:prstGeom prst="rect">
                <a:avLst/>
              </a:prstGeom>
              <a:ln>
                <a:noFill/>
              </a:ln>
            </p:spPr>
          </p:pic>
        </p:grpSp>
        <p:grpSp>
          <p:nvGrpSpPr>
            <p:cNvPr id="10" name="Group 9"/>
            <p:cNvGrpSpPr/>
            <p:nvPr/>
          </p:nvGrpSpPr>
          <p:grpSpPr>
            <a:xfrm>
              <a:off x="627117" y="3024377"/>
              <a:ext cx="274320" cy="274320"/>
              <a:chOff x="-225394" y="3150285"/>
              <a:chExt cx="274320" cy="274320"/>
            </a:xfrm>
          </p:grpSpPr>
          <p:sp>
            <p:nvSpPr>
              <p:cNvPr id="83" name="Oval 82"/>
              <p:cNvSpPr/>
              <p:nvPr/>
            </p:nvSpPr>
            <p:spPr>
              <a:xfrm>
                <a:off x="-225394" y="3150285"/>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Graphic 5">
                <a:extLst>
                  <a:ext uri="{FF2B5EF4-FFF2-40B4-BE49-F238E27FC236}">
                    <a16:creationId xmlns:a16="http://schemas.microsoft.com/office/drawing/2014/main" id="{E766E6B2-6B21-0F4A-8A73-44F1F858A06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5722" y="3169957"/>
                <a:ext cx="234976" cy="234976"/>
              </a:xfrm>
              <a:prstGeom prst="rect">
                <a:avLst/>
              </a:prstGeom>
              <a:ln>
                <a:noFill/>
              </a:ln>
            </p:spPr>
          </p:pic>
        </p:grpSp>
        <p:grpSp>
          <p:nvGrpSpPr>
            <p:cNvPr id="9" name="Group 8"/>
            <p:cNvGrpSpPr/>
            <p:nvPr/>
          </p:nvGrpSpPr>
          <p:grpSpPr>
            <a:xfrm>
              <a:off x="629056" y="2603231"/>
              <a:ext cx="274320" cy="274320"/>
              <a:chOff x="-222231" y="2670145"/>
              <a:chExt cx="274320" cy="274320"/>
            </a:xfrm>
          </p:grpSpPr>
          <p:sp>
            <p:nvSpPr>
              <p:cNvPr id="82" name="Oval 81"/>
              <p:cNvSpPr/>
              <p:nvPr/>
            </p:nvSpPr>
            <p:spPr>
              <a:xfrm>
                <a:off x="-222231" y="2670145"/>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Graphic 6">
                <a:extLst>
                  <a:ext uri="{FF2B5EF4-FFF2-40B4-BE49-F238E27FC236}">
                    <a16:creationId xmlns:a16="http://schemas.microsoft.com/office/drawing/2014/main" id="{9CF1D26E-FC73-C142-A41D-B3F4B47E4A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0620" y="2691756"/>
                <a:ext cx="231098" cy="231098"/>
              </a:xfrm>
              <a:prstGeom prst="rect">
                <a:avLst/>
              </a:prstGeom>
              <a:ln>
                <a:noFill/>
              </a:ln>
            </p:spPr>
          </p:pic>
        </p:grpSp>
        <p:grpSp>
          <p:nvGrpSpPr>
            <p:cNvPr id="6" name="Group 5"/>
            <p:cNvGrpSpPr/>
            <p:nvPr/>
          </p:nvGrpSpPr>
          <p:grpSpPr>
            <a:xfrm>
              <a:off x="625546" y="2175066"/>
              <a:ext cx="274320" cy="274320"/>
              <a:chOff x="-225963" y="2301535"/>
              <a:chExt cx="274320" cy="274320"/>
            </a:xfrm>
          </p:grpSpPr>
          <p:sp>
            <p:nvSpPr>
              <p:cNvPr id="81" name="Oval 80"/>
              <p:cNvSpPr/>
              <p:nvPr/>
            </p:nvSpPr>
            <p:spPr>
              <a:xfrm>
                <a:off x="-225963" y="2301535"/>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9" name="Graphic 5">
                <a:extLst>
                  <a:ext uri="{FF2B5EF4-FFF2-40B4-BE49-F238E27FC236}">
                    <a16:creationId xmlns:a16="http://schemas.microsoft.com/office/drawing/2014/main" id="{E766E6B2-6B21-0F4A-8A73-44F1F858A06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07862" y="2319636"/>
                <a:ext cx="238118" cy="238118"/>
              </a:xfrm>
              <a:prstGeom prst="rect">
                <a:avLst/>
              </a:prstGeom>
              <a:ln>
                <a:noFill/>
              </a:ln>
            </p:spPr>
          </p:pic>
        </p:grpSp>
      </p:grpSp>
      <p:sp>
        <p:nvSpPr>
          <p:cNvPr id="17" name="Slide Number Placeholder 16"/>
          <p:cNvSpPr>
            <a:spLocks noGrp="1"/>
          </p:cNvSpPr>
          <p:nvPr>
            <p:ph type="sldNum" sz="quarter" idx="10"/>
          </p:nvPr>
        </p:nvSpPr>
        <p:spPr/>
        <p:txBody>
          <a:bodyPr/>
          <a:lstStyle/>
          <a:p>
            <a:pPr>
              <a:defRPr/>
            </a:pPr>
            <a:fld id="{2BCF5BF9-707C-7142-BA06-7C1820F571AA}" type="slidenum">
              <a:rPr lang="en-US" smtClean="0"/>
              <a:pPr>
                <a:defRPr/>
              </a:pPr>
              <a:t>13</a:t>
            </a:fld>
            <a:endParaRPr lang="en-US"/>
          </a:p>
        </p:txBody>
      </p:sp>
      <p:sp>
        <p:nvSpPr>
          <p:cNvPr id="13" name="Rectangle 12">
            <a:extLst>
              <a:ext uri="{FF2B5EF4-FFF2-40B4-BE49-F238E27FC236}">
                <a16:creationId xmlns:a16="http://schemas.microsoft.com/office/drawing/2014/main" id="{7151C9F1-8058-4A9C-BBA0-C7646D4D7703}"/>
              </a:ext>
            </a:extLst>
          </p:cNvPr>
          <p:cNvSpPr/>
          <p:nvPr/>
        </p:nvSpPr>
        <p:spPr>
          <a:xfrm>
            <a:off x="413708" y="3656338"/>
            <a:ext cx="1985478" cy="2398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35">
              <a:defRPr/>
            </a:pPr>
            <a:r>
              <a:rPr lang="en-US" sz="1400" kern="0">
                <a:solidFill>
                  <a:srgbClr val="FFFFFF"/>
                </a:solidFill>
                <a:ea typeface="ＭＳ Ｐゴシック" charset="0"/>
              </a:rPr>
              <a:t>Applications</a:t>
            </a:r>
          </a:p>
        </p:txBody>
      </p:sp>
      <p:sp>
        <p:nvSpPr>
          <p:cNvPr id="59" name="Rectangle 58">
            <a:extLst>
              <a:ext uri="{FF2B5EF4-FFF2-40B4-BE49-F238E27FC236}">
                <a16:creationId xmlns:a16="http://schemas.microsoft.com/office/drawing/2014/main" id="{4F203E83-40BC-43B1-8C30-1EAA6042F1D1}"/>
              </a:ext>
            </a:extLst>
          </p:cNvPr>
          <p:cNvSpPr/>
          <p:nvPr/>
        </p:nvSpPr>
        <p:spPr>
          <a:xfrm>
            <a:off x="2509060" y="3656338"/>
            <a:ext cx="1985478" cy="239888"/>
          </a:xfrm>
          <a:prstGeom prst="rect">
            <a:avLst/>
          </a:prstGeom>
          <a:solidFill>
            <a:srgbClr val="00A1E0"/>
          </a:solidFill>
          <a:ln>
            <a:solidFill>
              <a:srgbClr val="00A1E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35">
              <a:defRPr/>
            </a:pPr>
            <a:r>
              <a:rPr lang="en-US" sz="1400" kern="0" err="1">
                <a:solidFill>
                  <a:srgbClr val="FFFFFF"/>
                </a:solidFill>
                <a:ea typeface="ＭＳ Ｐゴシック" charset="0"/>
              </a:rPr>
              <a:t>CloudLink</a:t>
            </a:r>
            <a:endParaRPr lang="en-US" sz="1400" kern="0">
              <a:solidFill>
                <a:srgbClr val="FFFFFF"/>
              </a:solidFill>
              <a:ea typeface="ＭＳ Ｐゴシック" charset="0"/>
            </a:endParaRPr>
          </a:p>
        </p:txBody>
      </p:sp>
      <p:sp>
        <p:nvSpPr>
          <p:cNvPr id="63" name="Rectangle 62">
            <a:extLst>
              <a:ext uri="{FF2B5EF4-FFF2-40B4-BE49-F238E27FC236}">
                <a16:creationId xmlns:a16="http://schemas.microsoft.com/office/drawing/2014/main" id="{094236A3-508B-4882-9686-0024C670DE5E}"/>
              </a:ext>
            </a:extLst>
          </p:cNvPr>
          <p:cNvSpPr/>
          <p:nvPr/>
        </p:nvSpPr>
        <p:spPr>
          <a:xfrm>
            <a:off x="4597430" y="3656338"/>
            <a:ext cx="1985478" cy="239888"/>
          </a:xfrm>
          <a:prstGeom prst="rect">
            <a:avLst/>
          </a:prstGeom>
          <a:solidFill>
            <a:srgbClr val="3AAF43"/>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35">
              <a:defRPr/>
            </a:pPr>
            <a:r>
              <a:rPr lang="en-US" sz="1400" kern="0">
                <a:solidFill>
                  <a:srgbClr val="FFFFFF"/>
                </a:solidFill>
                <a:ea typeface="ＭＳ Ｐゴシック" charset="0"/>
              </a:rPr>
              <a:t>Containers</a:t>
            </a:r>
          </a:p>
        </p:txBody>
      </p:sp>
      <p:sp>
        <p:nvSpPr>
          <p:cNvPr id="64" name="Rectangle 63">
            <a:extLst>
              <a:ext uri="{FF2B5EF4-FFF2-40B4-BE49-F238E27FC236}">
                <a16:creationId xmlns:a16="http://schemas.microsoft.com/office/drawing/2014/main" id="{C66F06FE-9ACB-447D-9BC3-E5945FDB1EBD}"/>
              </a:ext>
            </a:extLst>
          </p:cNvPr>
          <p:cNvSpPr/>
          <p:nvPr/>
        </p:nvSpPr>
        <p:spPr>
          <a:xfrm>
            <a:off x="6685800" y="3658886"/>
            <a:ext cx="1985478" cy="239888"/>
          </a:xfrm>
          <a:prstGeom prst="rect">
            <a:avLst/>
          </a:prstGeom>
          <a:solidFill>
            <a:srgbClr val="F67300"/>
          </a:solidFill>
          <a:ln>
            <a:solidFill>
              <a:srgbClr val="F673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35">
              <a:defRPr/>
            </a:pPr>
            <a:r>
              <a:rPr lang="en-US" sz="1400" kern="0">
                <a:solidFill>
                  <a:srgbClr val="FFFFFF"/>
                </a:solidFill>
                <a:ea typeface="ＭＳ Ｐゴシック" charset="0"/>
              </a:rPr>
              <a:t>Cloud Partners</a:t>
            </a:r>
          </a:p>
        </p:txBody>
      </p:sp>
    </p:spTree>
    <p:extLst>
      <p:ext uri="{BB962C8B-B14F-4D97-AF65-F5344CB8AC3E}">
        <p14:creationId xmlns:p14="http://schemas.microsoft.com/office/powerpoint/2010/main" val="26676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FA0E-61EB-804D-8401-EDB8A86598A7}"/>
              </a:ext>
            </a:extLst>
          </p:cNvPr>
          <p:cNvSpPr>
            <a:spLocks noGrp="1"/>
          </p:cNvSpPr>
          <p:nvPr>
            <p:ph type="title"/>
          </p:nvPr>
        </p:nvSpPr>
        <p:spPr/>
        <p:txBody>
          <a:bodyPr/>
          <a:lstStyle/>
          <a:p>
            <a:r>
              <a:rPr lang="en-US" dirty="0"/>
              <a:t>Let’s Talk Containers</a:t>
            </a:r>
          </a:p>
        </p:txBody>
      </p:sp>
      <p:sp>
        <p:nvSpPr>
          <p:cNvPr id="4" name="TextBox 5"/>
          <p:cNvSpPr txBox="1"/>
          <p:nvPr/>
        </p:nvSpPr>
        <p:spPr>
          <a:xfrm>
            <a:off x="8704950" y="0"/>
            <a:ext cx="505267" cy="369332"/>
          </a:xfrm>
          <a:prstGeom prst="rect">
            <a:avLst/>
          </a:prstGeom>
          <a:noFill/>
        </p:spPr>
        <p:txBody>
          <a:bodyPr wrap="none" rtlCol="0">
            <a:spAutoFit/>
          </a:bodyPr>
          <a:lstStyle/>
          <a:p>
            <a:r>
              <a:rPr lang="en-US">
                <a:solidFill>
                  <a:srgbClr val="FFFFFF"/>
                </a:solidFill>
              </a:rPr>
              <a:t>me</a:t>
            </a:r>
          </a:p>
        </p:txBody>
      </p:sp>
      <p:pic>
        <p:nvPicPr>
          <p:cNvPr id="18" name="Picture 7" descr="5847f2dccef1014c0b5e48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62" y="903166"/>
            <a:ext cx="1183166" cy="1037295"/>
          </a:xfrm>
          <a:prstGeom prst="rect">
            <a:avLst/>
          </a:prstGeom>
        </p:spPr>
      </p:pic>
      <p:grpSp>
        <p:nvGrpSpPr>
          <p:cNvPr id="19" name="Group 4"/>
          <p:cNvGrpSpPr/>
          <p:nvPr/>
        </p:nvGrpSpPr>
        <p:grpSpPr>
          <a:xfrm>
            <a:off x="5205352" y="976027"/>
            <a:ext cx="1507454" cy="1004212"/>
            <a:chOff x="7568152" y="2207046"/>
            <a:chExt cx="1548078" cy="1036842"/>
          </a:xfrm>
        </p:grpSpPr>
        <p:pic>
          <p:nvPicPr>
            <p:cNvPr id="9" name="Picture 8"/>
            <p:cNvPicPr>
              <a:picLocks noChangeAspect="1"/>
            </p:cNvPicPr>
            <p:nvPr/>
          </p:nvPicPr>
          <p:blipFill rotWithShape="1">
            <a:blip r:embed="rId4">
              <a:biLevel thresh="25000"/>
            </a:blip>
            <a:srcRect l="23804" r="10765"/>
            <a:stretch/>
          </p:blipFill>
          <p:spPr>
            <a:xfrm>
              <a:off x="7568152" y="2700226"/>
              <a:ext cx="1548078" cy="543662"/>
            </a:xfrm>
            <a:prstGeom prst="rect">
              <a:avLst/>
            </a:prstGeom>
          </p:spPr>
        </p:pic>
        <p:pic>
          <p:nvPicPr>
            <p:cNvPr id="10" name="Picture 9"/>
            <p:cNvPicPr>
              <a:picLocks noChangeAspect="1"/>
            </p:cNvPicPr>
            <p:nvPr/>
          </p:nvPicPr>
          <p:blipFill rotWithShape="1">
            <a:blip r:embed="rId5"/>
            <a:srcRect r="74948"/>
            <a:stretch/>
          </p:blipFill>
          <p:spPr>
            <a:xfrm>
              <a:off x="8067512" y="2207046"/>
              <a:ext cx="549240" cy="503786"/>
            </a:xfrm>
            <a:prstGeom prst="rect">
              <a:avLst/>
            </a:prstGeom>
          </p:spPr>
        </p:pic>
      </p:grpSp>
      <p:sp>
        <p:nvSpPr>
          <p:cNvPr id="7" name="Rectangle 6"/>
          <p:cNvSpPr/>
          <p:nvPr/>
        </p:nvSpPr>
        <p:spPr>
          <a:xfrm>
            <a:off x="390355" y="725295"/>
            <a:ext cx="4572000" cy="1477328"/>
          </a:xfrm>
          <a:prstGeom prst="rect">
            <a:avLst/>
          </a:prstGeom>
        </p:spPr>
        <p:txBody>
          <a:bodyPr>
            <a:spAutoFit/>
          </a:bodyPr>
          <a:lstStyle/>
          <a:p>
            <a:pPr algn="ctr">
              <a:spcBef>
                <a:spcPts val="1200"/>
              </a:spcBef>
            </a:pPr>
            <a:r>
              <a:rPr lang="nl-NL" b="1" dirty="0"/>
              <a:t>Containerization is een manier om applicaties te bundelen met de afhankelijkheden van de applicatie zodat deze op een public cloud kunnen draaien</a:t>
            </a:r>
            <a:endParaRPr lang="en-US" b="1" dirty="0"/>
          </a:p>
        </p:txBody>
      </p:sp>
      <p:sp>
        <p:nvSpPr>
          <p:cNvPr id="3" name="Slide Number Placeholder 2"/>
          <p:cNvSpPr>
            <a:spLocks noGrp="1"/>
          </p:cNvSpPr>
          <p:nvPr>
            <p:ph type="sldNum" sz="quarter" idx="10"/>
          </p:nvPr>
        </p:nvSpPr>
        <p:spPr/>
        <p:txBody>
          <a:bodyPr/>
          <a:lstStyle/>
          <a:p>
            <a:pPr>
              <a:defRPr/>
            </a:pPr>
            <a:fld id="{2BCF5BF9-707C-7142-BA06-7C1820F571AA}" type="slidenum">
              <a:rPr lang="en-US" smtClean="0"/>
              <a:pPr>
                <a:defRPr/>
              </a:pPr>
              <a:t>14</a:t>
            </a:fld>
            <a:endParaRPr lang="en-US"/>
          </a:p>
        </p:txBody>
      </p:sp>
      <p:pic>
        <p:nvPicPr>
          <p:cNvPr id="13" name="Picture 12">
            <a:extLst>
              <a:ext uri="{FF2B5EF4-FFF2-40B4-BE49-F238E27FC236}">
                <a16:creationId xmlns:a16="http://schemas.microsoft.com/office/drawing/2014/main" id="{4C7F354C-5526-44F6-8B24-23F650601426}"/>
              </a:ext>
            </a:extLst>
          </p:cNvPr>
          <p:cNvPicPr>
            <a:picLocks noChangeAspect="1"/>
          </p:cNvPicPr>
          <p:nvPr/>
        </p:nvPicPr>
        <p:blipFill rotWithShape="1">
          <a:blip r:embed="rId6"/>
          <a:srcRect l="1032" t="2095" r="48891" b="2203"/>
          <a:stretch/>
        </p:blipFill>
        <p:spPr>
          <a:xfrm>
            <a:off x="5205352" y="2236788"/>
            <a:ext cx="2621975" cy="2088894"/>
          </a:xfrm>
          <a:prstGeom prst="rect">
            <a:avLst/>
          </a:prstGeom>
        </p:spPr>
      </p:pic>
      <p:pic>
        <p:nvPicPr>
          <p:cNvPr id="14" name="Picture 13">
            <a:extLst>
              <a:ext uri="{FF2B5EF4-FFF2-40B4-BE49-F238E27FC236}">
                <a16:creationId xmlns:a16="http://schemas.microsoft.com/office/drawing/2014/main" id="{AA4FF48E-D4C2-4826-8C1B-801855C11AB5}"/>
              </a:ext>
            </a:extLst>
          </p:cNvPr>
          <p:cNvPicPr>
            <a:picLocks noChangeAspect="1"/>
          </p:cNvPicPr>
          <p:nvPr/>
        </p:nvPicPr>
        <p:blipFill rotWithShape="1">
          <a:blip r:embed="rId6"/>
          <a:srcRect l="53333" t="1994" r="1253" b="2304"/>
          <a:stretch/>
        </p:blipFill>
        <p:spPr>
          <a:xfrm>
            <a:off x="1085085" y="2236788"/>
            <a:ext cx="2621975" cy="2088894"/>
          </a:xfrm>
          <a:prstGeom prst="rect">
            <a:avLst/>
          </a:prstGeom>
        </p:spPr>
      </p:pic>
      <p:sp>
        <p:nvSpPr>
          <p:cNvPr id="15" name="Right Arrow 6">
            <a:extLst>
              <a:ext uri="{FF2B5EF4-FFF2-40B4-BE49-F238E27FC236}">
                <a16:creationId xmlns:a16="http://schemas.microsoft.com/office/drawing/2014/main" id="{6E0AEEB1-CFDF-4982-89AF-DE741602B711}"/>
              </a:ext>
            </a:extLst>
          </p:cNvPr>
          <p:cNvSpPr/>
          <p:nvPr/>
        </p:nvSpPr>
        <p:spPr>
          <a:xfrm>
            <a:off x="3771913" y="3177302"/>
            <a:ext cx="1368586" cy="429954"/>
          </a:xfrm>
          <a:prstGeom prst="rightArrow">
            <a:avLst/>
          </a:prstGeom>
          <a:solidFill>
            <a:srgbClr val="00A1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5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a:t>
            </a:r>
            <a:r>
              <a:rPr lang="en-US" dirty="0" err="1"/>
              <a:t>voordelen</a:t>
            </a:r>
            <a:r>
              <a:rPr lang="en-US" dirty="0"/>
              <a:t> van containerization</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15</a:t>
            </a:fld>
            <a:endParaRPr lang="en-US" dirty="0"/>
          </a:p>
        </p:txBody>
      </p:sp>
      <p:pic>
        <p:nvPicPr>
          <p:cNvPr id="5" name="Picture 4">
            <a:extLst>
              <a:ext uri="{FF2B5EF4-FFF2-40B4-BE49-F238E27FC236}">
                <a16:creationId xmlns:a16="http://schemas.microsoft.com/office/drawing/2014/main" id="{EC102C15-CDBB-4D8F-8092-C143DB7CDD8E}"/>
              </a:ext>
            </a:extLst>
          </p:cNvPr>
          <p:cNvPicPr>
            <a:picLocks noChangeAspect="1"/>
          </p:cNvPicPr>
          <p:nvPr/>
        </p:nvPicPr>
        <p:blipFill>
          <a:blip r:embed="rId2"/>
          <a:stretch>
            <a:fillRect/>
          </a:stretch>
        </p:blipFill>
        <p:spPr>
          <a:xfrm>
            <a:off x="4142707" y="669844"/>
            <a:ext cx="4756152" cy="3370924"/>
          </a:xfrm>
          <a:prstGeom prst="rect">
            <a:avLst/>
          </a:prstGeom>
        </p:spPr>
      </p:pic>
      <p:pic>
        <p:nvPicPr>
          <p:cNvPr id="12" name="Picture 11">
            <a:extLst>
              <a:ext uri="{FF2B5EF4-FFF2-40B4-BE49-F238E27FC236}">
                <a16:creationId xmlns:a16="http://schemas.microsoft.com/office/drawing/2014/main" id="{32EED8E9-7D6C-4B0E-98BF-A16B28FD0F6E}"/>
              </a:ext>
            </a:extLst>
          </p:cNvPr>
          <p:cNvPicPr>
            <a:picLocks noChangeAspect="1"/>
          </p:cNvPicPr>
          <p:nvPr/>
        </p:nvPicPr>
        <p:blipFill>
          <a:blip r:embed="rId3"/>
          <a:stretch>
            <a:fillRect/>
          </a:stretch>
        </p:blipFill>
        <p:spPr>
          <a:xfrm>
            <a:off x="4566728" y="3965210"/>
            <a:ext cx="1292352" cy="862584"/>
          </a:xfrm>
          <a:prstGeom prst="rect">
            <a:avLst/>
          </a:prstGeom>
        </p:spPr>
      </p:pic>
      <p:cxnSp>
        <p:nvCxnSpPr>
          <p:cNvPr id="14" name="Straight Connector 13">
            <a:extLst>
              <a:ext uri="{FF2B5EF4-FFF2-40B4-BE49-F238E27FC236}">
                <a16:creationId xmlns:a16="http://schemas.microsoft.com/office/drawing/2014/main" id="{F2886C62-0CA5-4EB4-8323-2677FEFED30A}"/>
              </a:ext>
            </a:extLst>
          </p:cNvPr>
          <p:cNvCxnSpPr>
            <a:cxnSpLocks/>
          </p:cNvCxnSpPr>
          <p:nvPr/>
        </p:nvCxnSpPr>
        <p:spPr>
          <a:xfrm flipH="1">
            <a:off x="5613622" y="3252083"/>
            <a:ext cx="946204" cy="713127"/>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9B9852D-44CB-4E0A-8C06-D256F07B0315}"/>
              </a:ext>
            </a:extLst>
          </p:cNvPr>
          <p:cNvSpPr txBox="1"/>
          <p:nvPr/>
        </p:nvSpPr>
        <p:spPr>
          <a:xfrm>
            <a:off x="5152444" y="734513"/>
            <a:ext cx="3746413" cy="369332"/>
          </a:xfrm>
          <a:prstGeom prst="rect">
            <a:avLst/>
          </a:prstGeom>
          <a:noFill/>
        </p:spPr>
        <p:txBody>
          <a:bodyPr wrap="square" rtlCol="0">
            <a:spAutoFit/>
          </a:bodyPr>
          <a:lstStyle/>
          <a:p>
            <a:r>
              <a:rPr lang="en-GB" dirty="0"/>
              <a:t>Containerization in de public cloud</a:t>
            </a:r>
          </a:p>
        </p:txBody>
      </p:sp>
      <p:sp>
        <p:nvSpPr>
          <p:cNvPr id="20" name="TextBox 19">
            <a:extLst>
              <a:ext uri="{FF2B5EF4-FFF2-40B4-BE49-F238E27FC236}">
                <a16:creationId xmlns:a16="http://schemas.microsoft.com/office/drawing/2014/main" id="{08AE88FD-EA26-4245-95FD-44E002A9A2BA}"/>
              </a:ext>
            </a:extLst>
          </p:cNvPr>
          <p:cNvSpPr txBox="1"/>
          <p:nvPr/>
        </p:nvSpPr>
        <p:spPr>
          <a:xfrm>
            <a:off x="245142" y="919179"/>
            <a:ext cx="4457487" cy="1477328"/>
          </a:xfrm>
          <a:prstGeom prst="rect">
            <a:avLst/>
          </a:prstGeom>
          <a:noFill/>
        </p:spPr>
        <p:txBody>
          <a:bodyPr wrap="square" rtlCol="0">
            <a:spAutoFit/>
          </a:bodyPr>
          <a:lstStyle/>
          <a:p>
            <a:pPr marL="285750" indent="-285750">
              <a:buFont typeface="Arial" panose="020B0604020202020204" pitchFamily="34" charset="0"/>
              <a:buChar char="•"/>
            </a:pPr>
            <a:r>
              <a:rPr lang="en-GB" dirty="0" err="1"/>
              <a:t>Lagere</a:t>
            </a:r>
            <a:r>
              <a:rPr lang="en-GB" dirty="0"/>
              <a:t> </a:t>
            </a:r>
            <a:r>
              <a:rPr lang="en-GB" dirty="0" err="1"/>
              <a:t>kosten</a:t>
            </a:r>
            <a:endParaRPr lang="en-GB" dirty="0"/>
          </a:p>
          <a:p>
            <a:pPr marL="285750" indent="-285750">
              <a:buFont typeface="Arial" panose="020B0604020202020204" pitchFamily="34" charset="0"/>
              <a:buChar char="•"/>
            </a:pPr>
            <a:r>
              <a:rPr lang="en-GB" dirty="0" err="1"/>
              <a:t>Onbeperkt</a:t>
            </a:r>
            <a:r>
              <a:rPr lang="en-GB" dirty="0"/>
              <a:t> </a:t>
            </a:r>
            <a:r>
              <a:rPr lang="en-GB" dirty="0" err="1"/>
              <a:t>schaalbaar</a:t>
            </a:r>
            <a:endParaRPr lang="en-GB" dirty="0"/>
          </a:p>
          <a:p>
            <a:pPr marL="285750" indent="-285750">
              <a:buFont typeface="Arial" panose="020B0604020202020204" pitchFamily="34" charset="0"/>
              <a:buChar char="•"/>
            </a:pPr>
            <a:r>
              <a:rPr lang="en-GB" dirty="0"/>
              <a:t>Security</a:t>
            </a:r>
          </a:p>
          <a:p>
            <a:pPr marL="285750" indent="-285750">
              <a:buFont typeface="Arial" panose="020B0604020202020204" pitchFamily="34" charset="0"/>
              <a:buChar char="•"/>
            </a:pPr>
            <a:r>
              <a:rPr lang="en-GB" dirty="0" err="1"/>
              <a:t>Integratie</a:t>
            </a:r>
            <a:r>
              <a:rPr lang="en-GB" dirty="0"/>
              <a:t> met </a:t>
            </a:r>
            <a:r>
              <a:rPr lang="en-GB" dirty="0" err="1"/>
              <a:t>andere</a:t>
            </a:r>
            <a:r>
              <a:rPr lang="en-GB" dirty="0"/>
              <a:t> cloud </a:t>
            </a:r>
            <a:r>
              <a:rPr lang="en-GB" dirty="0" err="1"/>
              <a:t>diensten</a:t>
            </a:r>
            <a:endParaRPr lang="en-GB" dirty="0"/>
          </a:p>
          <a:p>
            <a:pPr marL="285750" indent="-285750">
              <a:buFont typeface="Arial" panose="020B0604020202020204" pitchFamily="34" charset="0"/>
              <a:buChar char="•"/>
            </a:pPr>
            <a:endParaRPr lang="en-GB" dirty="0"/>
          </a:p>
        </p:txBody>
      </p:sp>
      <p:pic>
        <p:nvPicPr>
          <p:cNvPr id="15" name="Picture 14" descr="cloud_512dp.png">
            <a:extLst>
              <a:ext uri="{FF2B5EF4-FFF2-40B4-BE49-F238E27FC236}">
                <a16:creationId xmlns:a16="http://schemas.microsoft.com/office/drawing/2014/main" id="{B64AFAE0-2C1E-4409-BDFB-8211DE92F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465" y="1414003"/>
            <a:ext cx="772202" cy="772202"/>
          </a:xfrm>
          <a:prstGeom prst="rect">
            <a:avLst/>
          </a:prstGeom>
        </p:spPr>
      </p:pic>
      <p:pic>
        <p:nvPicPr>
          <p:cNvPr id="17" name="Picture 16" descr="AWS_2x.png">
            <a:extLst>
              <a:ext uri="{FF2B5EF4-FFF2-40B4-BE49-F238E27FC236}">
                <a16:creationId xmlns:a16="http://schemas.microsoft.com/office/drawing/2014/main" id="{3B3CB773-549D-40AA-98FE-B593910E46C3}"/>
              </a:ext>
            </a:extLst>
          </p:cNvPr>
          <p:cNvPicPr>
            <a:picLocks noChangeAspect="1"/>
          </p:cNvPicPr>
          <p:nvPr/>
        </p:nvPicPr>
        <p:blipFill rotWithShape="1">
          <a:blip r:embed="rId5">
            <a:extLst>
              <a:ext uri="{28A0092B-C50C-407E-A947-70E740481C1C}">
                <a14:useLocalDpi xmlns:a14="http://schemas.microsoft.com/office/drawing/2010/main" val="0"/>
              </a:ext>
            </a:extLst>
          </a:blip>
          <a:srcRect l="20779" t="24978" r="19863"/>
          <a:stretch/>
        </p:blipFill>
        <p:spPr>
          <a:xfrm>
            <a:off x="7103983" y="2481770"/>
            <a:ext cx="850900" cy="553087"/>
          </a:xfrm>
          <a:prstGeom prst="rect">
            <a:avLst/>
          </a:prstGeom>
        </p:spPr>
      </p:pic>
      <p:pic>
        <p:nvPicPr>
          <p:cNvPr id="22" name="Picture 21">
            <a:extLst>
              <a:ext uri="{FF2B5EF4-FFF2-40B4-BE49-F238E27FC236}">
                <a16:creationId xmlns:a16="http://schemas.microsoft.com/office/drawing/2014/main" id="{9FECECDA-87A0-4687-A5C2-7801058F215E}"/>
              </a:ext>
            </a:extLst>
          </p:cNvPr>
          <p:cNvPicPr>
            <a:picLocks noChangeAspect="1"/>
          </p:cNvPicPr>
          <p:nvPr/>
        </p:nvPicPr>
        <p:blipFill rotWithShape="1">
          <a:blip r:embed="rId6">
            <a:biLevel thresh="25000"/>
            <a:extLst>
              <a:ext uri="{BEBA8EAE-BF5A-486C-A8C5-ECC9F3942E4B}">
                <a14:imgProps xmlns:a14="http://schemas.microsoft.com/office/drawing/2010/main">
                  <a14:imgLayer r:embed="rId7">
                    <a14:imgEffect>
                      <a14:brightnessContrast bright="-100000"/>
                    </a14:imgEffect>
                  </a14:imgLayer>
                </a14:imgProps>
              </a:ext>
            </a:extLst>
          </a:blip>
          <a:srcRect l="23804" r="10765"/>
          <a:stretch/>
        </p:blipFill>
        <p:spPr>
          <a:xfrm>
            <a:off x="5152444" y="1938408"/>
            <a:ext cx="1161059" cy="407747"/>
          </a:xfrm>
          <a:prstGeom prst="rect">
            <a:avLst/>
          </a:prstGeom>
        </p:spPr>
      </p:pic>
      <p:pic>
        <p:nvPicPr>
          <p:cNvPr id="23" name="Picture 22">
            <a:extLst>
              <a:ext uri="{FF2B5EF4-FFF2-40B4-BE49-F238E27FC236}">
                <a16:creationId xmlns:a16="http://schemas.microsoft.com/office/drawing/2014/main" id="{FAFA56BF-90CC-48BB-A5A2-B8E957DA6B69}"/>
              </a:ext>
            </a:extLst>
          </p:cNvPr>
          <p:cNvPicPr>
            <a:picLocks noChangeAspect="1"/>
          </p:cNvPicPr>
          <p:nvPr/>
        </p:nvPicPr>
        <p:blipFill rotWithShape="1">
          <a:blip r:embed="rId8"/>
          <a:srcRect r="74948"/>
          <a:stretch/>
        </p:blipFill>
        <p:spPr>
          <a:xfrm>
            <a:off x="5526964" y="1628052"/>
            <a:ext cx="411930" cy="377840"/>
          </a:xfrm>
          <a:prstGeom prst="rect">
            <a:avLst/>
          </a:prstGeom>
        </p:spPr>
      </p:pic>
      <p:pic>
        <p:nvPicPr>
          <p:cNvPr id="24" name="Picture 23" descr="5847f2dccef1014c0b5e4871.png">
            <a:extLst>
              <a:ext uri="{FF2B5EF4-FFF2-40B4-BE49-F238E27FC236}">
                <a16:creationId xmlns:a16="http://schemas.microsoft.com/office/drawing/2014/main" id="{DEEDA9AE-C6F2-47CF-8BA7-EBD3D53EA610}"/>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5000" contrast="-70000"/>
                    </a14:imgEffect>
                  </a14:imgLayer>
                </a14:imgProps>
              </a:ext>
              <a:ext uri="{28A0092B-C50C-407E-A947-70E740481C1C}">
                <a14:useLocalDpi xmlns:a14="http://schemas.microsoft.com/office/drawing/2010/main" val="0"/>
              </a:ext>
            </a:extLst>
          </a:blip>
          <a:stretch>
            <a:fillRect/>
          </a:stretch>
        </p:blipFill>
        <p:spPr>
          <a:xfrm>
            <a:off x="5445416" y="2559334"/>
            <a:ext cx="641308" cy="562242"/>
          </a:xfrm>
          <a:prstGeom prst="rect">
            <a:avLst/>
          </a:prstGeom>
        </p:spPr>
      </p:pic>
    </p:spTree>
    <p:extLst>
      <p:ext uri="{BB962C8B-B14F-4D97-AF65-F5344CB8AC3E}">
        <p14:creationId xmlns:p14="http://schemas.microsoft.com/office/powerpoint/2010/main" val="26223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Mitel </a:t>
            </a:r>
            <a:r>
              <a:rPr lang="en-US" dirty="0" err="1"/>
              <a:t>CloudLink</a:t>
            </a:r>
            <a:r>
              <a:rPr lang="en-US" dirty="0"/>
              <a:t> </a:t>
            </a:r>
            <a:r>
              <a:rPr lang="mr-IN" dirty="0"/>
              <a:t>–</a:t>
            </a:r>
            <a:r>
              <a:rPr lang="en-US" dirty="0">
                <a:solidFill>
                  <a:schemeClr val="accent1"/>
                </a:solidFill>
              </a:rPr>
              <a:t> Cloud enabled apps for onsite platforms</a:t>
            </a:r>
          </a:p>
        </p:txBody>
      </p:sp>
      <p:sp>
        <p:nvSpPr>
          <p:cNvPr id="20" name="TextBox 19">
            <a:extLst>
              <a:ext uri="{FF2B5EF4-FFF2-40B4-BE49-F238E27FC236}">
                <a16:creationId xmlns:a16="http://schemas.microsoft.com/office/drawing/2014/main" id="{FD39788C-908A-46A7-9F26-23D87E0F7741}"/>
              </a:ext>
            </a:extLst>
          </p:cNvPr>
          <p:cNvSpPr txBox="1"/>
          <p:nvPr/>
        </p:nvSpPr>
        <p:spPr>
          <a:xfrm>
            <a:off x="3199020" y="948375"/>
            <a:ext cx="2655994" cy="276999"/>
          </a:xfrm>
          <a:prstGeom prst="rect">
            <a:avLst/>
          </a:prstGeom>
          <a:noFill/>
        </p:spPr>
        <p:txBody>
          <a:bodyPr wrap="square" lIns="0" tIns="0" rIns="0" bIns="0" rtlCol="0" anchor="b" anchorCtr="0">
            <a:spAutoFit/>
          </a:bodyPr>
          <a:lstStyle/>
          <a:p>
            <a:pPr algn="ctr"/>
            <a:r>
              <a:rPr lang="en-US"/>
              <a:t>Mitel CloudLink</a:t>
            </a:r>
          </a:p>
        </p:txBody>
      </p:sp>
      <p:pic>
        <p:nvPicPr>
          <p:cNvPr id="21" name="Picture 20">
            <a:extLst>
              <a:ext uri="{FF2B5EF4-FFF2-40B4-BE49-F238E27FC236}">
                <a16:creationId xmlns:a16="http://schemas.microsoft.com/office/drawing/2014/main" id="{D1E9B6BB-5EB0-4BCD-B4E0-56133CF1161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72232" y="3057883"/>
            <a:ext cx="1211786" cy="1211786"/>
          </a:xfrm>
          <a:prstGeom prst="rect">
            <a:avLst/>
          </a:prstGeom>
        </p:spPr>
      </p:pic>
      <p:sp>
        <p:nvSpPr>
          <p:cNvPr id="22" name="TextBox 21">
            <a:extLst>
              <a:ext uri="{FF2B5EF4-FFF2-40B4-BE49-F238E27FC236}">
                <a16:creationId xmlns:a16="http://schemas.microsoft.com/office/drawing/2014/main" id="{B3E0A7B7-09A8-46E7-B552-F1D10FB2CEEE}"/>
              </a:ext>
            </a:extLst>
          </p:cNvPr>
          <p:cNvSpPr txBox="1"/>
          <p:nvPr/>
        </p:nvSpPr>
        <p:spPr>
          <a:xfrm>
            <a:off x="3264645" y="2707969"/>
            <a:ext cx="2594133" cy="184666"/>
          </a:xfrm>
          <a:prstGeom prst="rect">
            <a:avLst/>
          </a:prstGeom>
          <a:noFill/>
        </p:spPr>
        <p:txBody>
          <a:bodyPr wrap="square" lIns="0" tIns="0" rIns="0" bIns="0" rtlCol="0" anchor="b" anchorCtr="0">
            <a:spAutoFit/>
          </a:bodyPr>
          <a:lstStyle/>
          <a:p>
            <a:pPr algn="ctr"/>
            <a:r>
              <a:rPr lang="en-US" sz="1200" err="1">
                <a:solidFill>
                  <a:schemeClr val="accent1"/>
                </a:solidFill>
              </a:rPr>
              <a:t>CloudLink</a:t>
            </a:r>
            <a:r>
              <a:rPr lang="en-US" sz="1200">
                <a:solidFill>
                  <a:schemeClr val="accent1"/>
                </a:solidFill>
              </a:rPr>
              <a:t> Platform</a:t>
            </a:r>
          </a:p>
        </p:txBody>
      </p:sp>
      <p:cxnSp>
        <p:nvCxnSpPr>
          <p:cNvPr id="23" name="Straight Connector 22">
            <a:extLst>
              <a:ext uri="{FF2B5EF4-FFF2-40B4-BE49-F238E27FC236}">
                <a16:creationId xmlns:a16="http://schemas.microsoft.com/office/drawing/2014/main" id="{788E0055-C033-4524-9D3F-3AD97F8228A0}"/>
              </a:ext>
            </a:extLst>
          </p:cNvPr>
          <p:cNvCxnSpPr>
            <a:stCxn id="24" idx="2"/>
            <a:endCxn id="22" idx="0"/>
          </p:cNvCxnSpPr>
          <p:nvPr/>
        </p:nvCxnSpPr>
        <p:spPr>
          <a:xfrm>
            <a:off x="4561710" y="2239257"/>
            <a:ext cx="2" cy="468712"/>
          </a:xfrm>
          <a:prstGeom prst="line">
            <a:avLst/>
          </a:prstGeom>
          <a:ln w="12700">
            <a:solidFill>
              <a:schemeClr val="accent1"/>
            </a:solidFill>
            <a:prstDash val="solid"/>
            <a:tailEnd type="triangle" w="lg" len="med"/>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F958A4BD-C9BA-47D6-A00E-C8B38C3B5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851" y="1322467"/>
            <a:ext cx="1355717" cy="916790"/>
          </a:xfrm>
          <a:prstGeom prst="rect">
            <a:avLst/>
          </a:prstGeom>
        </p:spPr>
      </p:pic>
      <p:pic>
        <p:nvPicPr>
          <p:cNvPr id="28" name="Picture 27">
            <a:extLst>
              <a:ext uri="{FF2B5EF4-FFF2-40B4-BE49-F238E27FC236}">
                <a16:creationId xmlns:a16="http://schemas.microsoft.com/office/drawing/2014/main" id="{13450A07-EC89-4C9F-A1DC-4BD5B2724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683" y="3253773"/>
            <a:ext cx="1296477" cy="679774"/>
          </a:xfrm>
          <a:prstGeom prst="rect">
            <a:avLst/>
          </a:prstGeom>
        </p:spPr>
      </p:pic>
      <p:pic>
        <p:nvPicPr>
          <p:cNvPr id="29" name="Picture 28">
            <a:extLst>
              <a:ext uri="{FF2B5EF4-FFF2-40B4-BE49-F238E27FC236}">
                <a16:creationId xmlns:a16="http://schemas.microsoft.com/office/drawing/2014/main" id="{A93B8947-ED26-4B71-B1B0-A0CF81A9C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887" y="3013070"/>
            <a:ext cx="976390" cy="1301411"/>
          </a:xfrm>
          <a:prstGeom prst="rect">
            <a:avLst/>
          </a:prstGeom>
        </p:spPr>
      </p:pic>
      <p:sp>
        <p:nvSpPr>
          <p:cNvPr id="30" name="TextBox 29">
            <a:extLst>
              <a:ext uri="{FF2B5EF4-FFF2-40B4-BE49-F238E27FC236}">
                <a16:creationId xmlns:a16="http://schemas.microsoft.com/office/drawing/2014/main" id="{19CEA343-0765-4B2D-AA9A-6D3B0EF1EBE1}"/>
              </a:ext>
            </a:extLst>
          </p:cNvPr>
          <p:cNvSpPr txBox="1"/>
          <p:nvPr/>
        </p:nvSpPr>
        <p:spPr>
          <a:xfrm>
            <a:off x="694855" y="2707537"/>
            <a:ext cx="2594133" cy="184666"/>
          </a:xfrm>
          <a:prstGeom prst="rect">
            <a:avLst/>
          </a:prstGeom>
          <a:noFill/>
        </p:spPr>
        <p:txBody>
          <a:bodyPr wrap="square" lIns="0" tIns="0" rIns="0" bIns="0" rtlCol="0" anchor="b" anchorCtr="0">
            <a:spAutoFit/>
          </a:bodyPr>
          <a:lstStyle/>
          <a:p>
            <a:pPr algn="ctr"/>
            <a:r>
              <a:rPr lang="en-US" sz="1200" err="1">
                <a:solidFill>
                  <a:schemeClr val="accent1"/>
                </a:solidFill>
              </a:rPr>
              <a:t>CloudLink</a:t>
            </a:r>
            <a:r>
              <a:rPr lang="en-US" sz="1200">
                <a:solidFill>
                  <a:schemeClr val="accent1"/>
                </a:solidFill>
              </a:rPr>
              <a:t> Gateway</a:t>
            </a:r>
          </a:p>
        </p:txBody>
      </p:sp>
      <p:cxnSp>
        <p:nvCxnSpPr>
          <p:cNvPr id="31" name="Straight Connector 30">
            <a:extLst>
              <a:ext uri="{FF2B5EF4-FFF2-40B4-BE49-F238E27FC236}">
                <a16:creationId xmlns:a16="http://schemas.microsoft.com/office/drawing/2014/main" id="{ED361EF3-9F69-4742-BA7E-1006B1700E5A}"/>
              </a:ext>
            </a:extLst>
          </p:cNvPr>
          <p:cNvCxnSpPr>
            <a:stCxn id="21" idx="1"/>
          </p:cNvCxnSpPr>
          <p:nvPr/>
        </p:nvCxnSpPr>
        <p:spPr>
          <a:xfrm flipH="1" flipV="1">
            <a:off x="2640159" y="3663775"/>
            <a:ext cx="1332073" cy="2"/>
          </a:xfrm>
          <a:prstGeom prst="line">
            <a:avLst/>
          </a:prstGeom>
          <a:ln w="12700">
            <a:solidFill>
              <a:schemeClr val="tx2"/>
            </a:solidFill>
            <a:prstDash val="dash"/>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1B75143-D5BD-4903-978D-34575BFBB837}"/>
              </a:ext>
            </a:extLst>
          </p:cNvPr>
          <p:cNvCxnSpPr>
            <a:stCxn id="29" idx="1"/>
            <a:endCxn id="21" idx="3"/>
          </p:cNvCxnSpPr>
          <p:nvPr/>
        </p:nvCxnSpPr>
        <p:spPr>
          <a:xfrm flipH="1">
            <a:off x="5184018" y="3663775"/>
            <a:ext cx="1479869" cy="2"/>
          </a:xfrm>
          <a:prstGeom prst="line">
            <a:avLst/>
          </a:prstGeom>
          <a:ln w="12700">
            <a:solidFill>
              <a:schemeClr val="tx2"/>
            </a:solidFill>
            <a:prstDash val="dash"/>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3" name="Curved Connector 54">
            <a:extLst>
              <a:ext uri="{FF2B5EF4-FFF2-40B4-BE49-F238E27FC236}">
                <a16:creationId xmlns:a16="http://schemas.microsoft.com/office/drawing/2014/main" id="{5AC93C65-CC7E-4899-BBDA-AAEE91BA4D49}"/>
              </a:ext>
            </a:extLst>
          </p:cNvPr>
          <p:cNvCxnSpPr>
            <a:stCxn id="24" idx="1"/>
            <a:endCxn id="30" idx="0"/>
          </p:cNvCxnSpPr>
          <p:nvPr/>
        </p:nvCxnSpPr>
        <p:spPr>
          <a:xfrm rot="10800000" flipV="1">
            <a:off x="1991923" y="1780861"/>
            <a:ext cx="1891929" cy="926675"/>
          </a:xfrm>
          <a:prstGeom prst="curvedConnector2">
            <a:avLst/>
          </a:prstGeom>
          <a:ln w="12700">
            <a:prstDash val="soli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Curved Connector 55">
            <a:extLst>
              <a:ext uri="{FF2B5EF4-FFF2-40B4-BE49-F238E27FC236}">
                <a16:creationId xmlns:a16="http://schemas.microsoft.com/office/drawing/2014/main" id="{EC6A03E2-0135-4B14-BB12-19CE8FB9FC01}"/>
              </a:ext>
            </a:extLst>
          </p:cNvPr>
          <p:cNvCxnSpPr>
            <a:stCxn id="24" idx="3"/>
          </p:cNvCxnSpPr>
          <p:nvPr/>
        </p:nvCxnSpPr>
        <p:spPr>
          <a:xfrm>
            <a:off x="5249048" y="1780861"/>
            <a:ext cx="1903034" cy="927563"/>
          </a:xfrm>
          <a:prstGeom prst="curvedConnector2">
            <a:avLst/>
          </a:prstGeom>
          <a:ln w="12700">
            <a:prstDash val="solid"/>
            <a:tailEnd type="triangle" w="lg"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B5C8C30-0FAE-41F0-97B0-895F3A8BFC03}"/>
              </a:ext>
            </a:extLst>
          </p:cNvPr>
          <p:cNvSpPr txBox="1"/>
          <p:nvPr/>
        </p:nvSpPr>
        <p:spPr>
          <a:xfrm>
            <a:off x="6945411" y="1435543"/>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22D748FE-96A8-4FF1-AA32-D851DF60202E}"/>
              </a:ext>
            </a:extLst>
          </p:cNvPr>
          <p:cNvSpPr txBox="1"/>
          <p:nvPr/>
        </p:nvSpPr>
        <p:spPr>
          <a:xfrm>
            <a:off x="5857829" y="2713412"/>
            <a:ext cx="2594133" cy="184666"/>
          </a:xfrm>
          <a:prstGeom prst="rect">
            <a:avLst/>
          </a:prstGeom>
          <a:noFill/>
        </p:spPr>
        <p:txBody>
          <a:bodyPr wrap="square" lIns="0" tIns="0" rIns="0" bIns="0" rtlCol="0" anchor="b" anchorCtr="0">
            <a:spAutoFit/>
          </a:bodyPr>
          <a:lstStyle/>
          <a:p>
            <a:pPr algn="ctr"/>
            <a:r>
              <a:rPr lang="en-US" sz="1200" err="1">
                <a:solidFill>
                  <a:schemeClr val="accent1"/>
                </a:solidFill>
              </a:rPr>
              <a:t>CloudLink</a:t>
            </a:r>
            <a:r>
              <a:rPr lang="en-US" sz="1200">
                <a:solidFill>
                  <a:schemeClr val="accent1"/>
                </a:solidFill>
              </a:rPr>
              <a:t> Applications</a:t>
            </a:r>
          </a:p>
        </p:txBody>
      </p:sp>
    </p:spTree>
    <p:extLst>
      <p:ext uri="{BB962C8B-B14F-4D97-AF65-F5344CB8AC3E}">
        <p14:creationId xmlns:p14="http://schemas.microsoft.com/office/powerpoint/2010/main" val="146583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750"/>
                                        <p:tgtEl>
                                          <p:spTgt spid="33"/>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750"/>
                                        <p:tgtEl>
                                          <p:spTgt spid="34"/>
                                        </p:tgtEl>
                                      </p:cBhvr>
                                    </p:animEffect>
                                  </p:childTnLst>
                                </p:cTn>
                              </p:par>
                            </p:childTnLst>
                          </p:cTn>
                        </p:par>
                        <p:par>
                          <p:cTn id="14" fill="hold">
                            <p:stCondLst>
                              <p:cond delay="750"/>
                            </p:stCondLst>
                            <p:childTnLst>
                              <p:par>
                                <p:cTn id="15" presetID="10" presetClass="entr" presetSubtype="0" fill="hold" grpId="0" nodeType="after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750"/>
                                        <p:tgtEl>
                                          <p:spTgt spid="2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500"/>
                                        <p:tgtEl>
                                          <p:spTgt spid="31"/>
                                        </p:tgtEl>
                                      </p:cBhvr>
                                    </p:animEffect>
                                  </p:childTnLst>
                                </p:cTn>
                              </p:par>
                            </p:childTnLst>
                          </p:cTn>
                        </p:par>
                        <p:par>
                          <p:cTn id="32" fill="hold">
                            <p:stCondLst>
                              <p:cond delay="425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750"/>
                                        <p:tgtEl>
                                          <p:spTgt spid="21"/>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500"/>
                                        <p:tgtEl>
                                          <p:spTgt spid="32"/>
                                        </p:tgtEl>
                                      </p:cBhvr>
                                    </p:animEffect>
                                  </p:childTnLst>
                                </p:cTn>
                              </p:par>
                            </p:childTnLst>
                          </p:cTn>
                        </p:par>
                        <p:par>
                          <p:cTn id="40" fill="hold">
                            <p:stCondLst>
                              <p:cond delay="6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1663AF-457D-44DD-9EC2-0778B97D1E89}"/>
              </a:ext>
            </a:extLst>
          </p:cNvPr>
          <p:cNvSpPr>
            <a:spLocks noGrp="1"/>
          </p:cNvSpPr>
          <p:nvPr>
            <p:ph type="sldNum" sz="quarter" idx="10"/>
          </p:nvPr>
        </p:nvSpPr>
        <p:spPr/>
        <p:txBody>
          <a:bodyPr/>
          <a:lstStyle/>
          <a:p>
            <a:pPr>
              <a:defRPr/>
            </a:pPr>
            <a:fld id="{2BCF5BF9-707C-7142-BA06-7C1820F571AA}" type="slidenum">
              <a:rPr lang="en-US" smtClean="0"/>
              <a:pPr>
                <a:defRPr/>
              </a:pPr>
              <a:t>17</a:t>
            </a:fld>
            <a:endParaRPr lang="en-US"/>
          </a:p>
        </p:txBody>
      </p:sp>
      <p:sp>
        <p:nvSpPr>
          <p:cNvPr id="4" name="Text Placeholder 3">
            <a:extLst>
              <a:ext uri="{FF2B5EF4-FFF2-40B4-BE49-F238E27FC236}">
                <a16:creationId xmlns:a16="http://schemas.microsoft.com/office/drawing/2014/main" id="{F5612D84-2D1D-40BF-B6EF-3DC064672471}"/>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14538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14582583-FCD3-4897-B221-D6F843BF3B83}"/>
              </a:ext>
            </a:extLst>
          </p:cNvPr>
          <p:cNvCxnSpPr/>
          <p:nvPr/>
        </p:nvCxnSpPr>
        <p:spPr>
          <a:xfrm>
            <a:off x="4712176" y="713511"/>
            <a:ext cx="0" cy="4180914"/>
          </a:xfrm>
          <a:prstGeom prst="line">
            <a:avLst/>
          </a:prstGeom>
        </p:spPr>
        <p:style>
          <a:lnRef idx="2">
            <a:schemeClr val="accent3"/>
          </a:lnRef>
          <a:fillRef idx="0">
            <a:schemeClr val="accent3"/>
          </a:fillRef>
          <a:effectRef idx="1">
            <a:schemeClr val="accent3"/>
          </a:effectRef>
          <a:fontRef idx="minor">
            <a:schemeClr val="tx1"/>
          </a:fontRef>
        </p:style>
      </p:cxnSp>
      <p:graphicFrame>
        <p:nvGraphicFramePr>
          <p:cNvPr id="5" name="Table 4"/>
          <p:cNvGraphicFramePr>
            <a:graphicFrameLocks noGrp="1"/>
          </p:cNvGraphicFramePr>
          <p:nvPr>
            <p:extLst/>
          </p:nvPr>
        </p:nvGraphicFramePr>
        <p:xfrm>
          <a:off x="516498" y="2473752"/>
          <a:ext cx="8241804" cy="254856"/>
        </p:xfrm>
        <a:graphic>
          <a:graphicData uri="http://schemas.openxmlformats.org/drawingml/2006/table">
            <a:tbl>
              <a:tblPr firstRow="1" bandRow="1">
                <a:tableStyleId>{5C22544A-7EE6-4342-B048-85BDC9FD1C3A}</a:tableStyleId>
              </a:tblPr>
              <a:tblGrid>
                <a:gridCol w="915756">
                  <a:extLst>
                    <a:ext uri="{9D8B030D-6E8A-4147-A177-3AD203B41FA5}">
                      <a16:colId xmlns:a16="http://schemas.microsoft.com/office/drawing/2014/main" val="2885432997"/>
                    </a:ext>
                  </a:extLst>
                </a:gridCol>
                <a:gridCol w="915756">
                  <a:extLst>
                    <a:ext uri="{9D8B030D-6E8A-4147-A177-3AD203B41FA5}">
                      <a16:colId xmlns:a16="http://schemas.microsoft.com/office/drawing/2014/main" val="20001"/>
                    </a:ext>
                  </a:extLst>
                </a:gridCol>
                <a:gridCol w="915756">
                  <a:extLst>
                    <a:ext uri="{9D8B030D-6E8A-4147-A177-3AD203B41FA5}">
                      <a16:colId xmlns:a16="http://schemas.microsoft.com/office/drawing/2014/main" val="20002"/>
                    </a:ext>
                  </a:extLst>
                </a:gridCol>
                <a:gridCol w="915756">
                  <a:extLst>
                    <a:ext uri="{9D8B030D-6E8A-4147-A177-3AD203B41FA5}">
                      <a16:colId xmlns:a16="http://schemas.microsoft.com/office/drawing/2014/main" val="20003"/>
                    </a:ext>
                  </a:extLst>
                </a:gridCol>
                <a:gridCol w="915756">
                  <a:extLst>
                    <a:ext uri="{9D8B030D-6E8A-4147-A177-3AD203B41FA5}">
                      <a16:colId xmlns:a16="http://schemas.microsoft.com/office/drawing/2014/main" val="20004"/>
                    </a:ext>
                  </a:extLst>
                </a:gridCol>
                <a:gridCol w="915756">
                  <a:extLst>
                    <a:ext uri="{9D8B030D-6E8A-4147-A177-3AD203B41FA5}">
                      <a16:colId xmlns:a16="http://schemas.microsoft.com/office/drawing/2014/main" val="20005"/>
                    </a:ext>
                  </a:extLst>
                </a:gridCol>
                <a:gridCol w="915756">
                  <a:extLst>
                    <a:ext uri="{9D8B030D-6E8A-4147-A177-3AD203B41FA5}">
                      <a16:colId xmlns:a16="http://schemas.microsoft.com/office/drawing/2014/main" val="20006"/>
                    </a:ext>
                  </a:extLst>
                </a:gridCol>
                <a:gridCol w="915756">
                  <a:extLst>
                    <a:ext uri="{9D8B030D-6E8A-4147-A177-3AD203B41FA5}">
                      <a16:colId xmlns:a16="http://schemas.microsoft.com/office/drawing/2014/main" val="1752001872"/>
                    </a:ext>
                  </a:extLst>
                </a:gridCol>
                <a:gridCol w="915756">
                  <a:extLst>
                    <a:ext uri="{9D8B030D-6E8A-4147-A177-3AD203B41FA5}">
                      <a16:colId xmlns:a16="http://schemas.microsoft.com/office/drawing/2014/main" val="2581435743"/>
                    </a:ext>
                  </a:extLst>
                </a:gridCol>
              </a:tblGrid>
              <a:tr h="254856">
                <a:tc>
                  <a:txBody>
                    <a:bodyPr/>
                    <a:lstStyle/>
                    <a:p>
                      <a:pPr marL="0" marR="0" lvl="0" indent="0" algn="ctr" defTabSz="342946" rtl="0" eaLnBrk="1" fontAlgn="auto" latinLnBrk="0" hangingPunct="1">
                        <a:lnSpc>
                          <a:spcPct val="100000"/>
                        </a:lnSpc>
                        <a:spcBef>
                          <a:spcPts val="0"/>
                        </a:spcBef>
                        <a:spcAft>
                          <a:spcPts val="0"/>
                        </a:spcAft>
                        <a:buClrTx/>
                        <a:buSzTx/>
                        <a:buFontTx/>
                        <a:buNone/>
                        <a:tabLst/>
                        <a:defRPr/>
                      </a:pPr>
                      <a:r>
                        <a:rPr lang="en-US" sz="1200" dirty="0">
                          <a:solidFill>
                            <a:schemeClr val="tx1"/>
                          </a:solidFill>
                        </a:rPr>
                        <a:t>Q4’18</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Q1’19</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Q2’19</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Q3’19</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Q4’19</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Q1’20</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Q2’20</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Q3’20</a:t>
                      </a:r>
                    </a:p>
                  </a:txBody>
                  <a:tcPr marL="68573" marR="68573" marT="34282" marB="34282">
                    <a:solidFill>
                      <a:schemeClr val="tx1">
                        <a:lumMod val="20000"/>
                        <a:lumOff val="80000"/>
                      </a:schemeClr>
                    </a:solidFill>
                  </a:tcPr>
                </a:tc>
                <a:tc>
                  <a:txBody>
                    <a:bodyPr/>
                    <a:lstStyle/>
                    <a:p>
                      <a:pPr algn="ctr"/>
                      <a:r>
                        <a:rPr lang="en-US" sz="1200" dirty="0">
                          <a:solidFill>
                            <a:schemeClr val="tx1"/>
                          </a:solidFill>
                        </a:rPr>
                        <a:t>Q4’20</a:t>
                      </a:r>
                    </a:p>
                  </a:txBody>
                  <a:tcPr marL="68573" marR="68573" marT="34282" marB="34282">
                    <a:solidFill>
                      <a:schemeClr val="tx1">
                        <a:lumMod val="20000"/>
                        <a:lumOff val="80000"/>
                      </a:schemeClr>
                    </a:solidFill>
                  </a:tcPr>
                </a:tc>
                <a:extLst>
                  <a:ext uri="{0D108BD9-81ED-4DB2-BD59-A6C34878D82A}">
                    <a16:rowId xmlns:a16="http://schemas.microsoft.com/office/drawing/2014/main" val="10000"/>
                  </a:ext>
                </a:extLst>
              </a:tr>
            </a:tbl>
          </a:graphicData>
        </a:graphic>
      </p:graphicFrame>
      <p:cxnSp>
        <p:nvCxnSpPr>
          <p:cNvPr id="12" name="Straight Arrow Connector 33"/>
          <p:cNvCxnSpPr>
            <a:cxnSpLocks noChangeShapeType="1"/>
          </p:cNvCxnSpPr>
          <p:nvPr/>
        </p:nvCxnSpPr>
        <p:spPr bwMode="auto">
          <a:xfrm flipH="1">
            <a:off x="642790" y="1808321"/>
            <a:ext cx="4735" cy="672184"/>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409149" y="1116873"/>
            <a:ext cx="1716804" cy="754053"/>
          </a:xfrm>
          <a:prstGeom prst="rect">
            <a:avLst/>
          </a:prstGeom>
          <a:solidFill>
            <a:schemeClr val="accent4"/>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p>
            <a:pPr eaLnBrk="1" hangingPunct="1">
              <a:defRPr/>
            </a:pPr>
            <a:r>
              <a:rPr lang="en-US" sz="1000" b="1" dirty="0" err="1">
                <a:solidFill>
                  <a:schemeClr val="bg2"/>
                </a:solidFill>
              </a:rPr>
              <a:t>MiVB</a:t>
            </a:r>
            <a:r>
              <a:rPr lang="en-US" sz="1000" b="1" dirty="0">
                <a:solidFill>
                  <a:schemeClr val="bg2"/>
                </a:solidFill>
              </a:rPr>
              <a:t> 9.0</a:t>
            </a:r>
          </a:p>
          <a:p>
            <a:pPr marL="128258" indent="-128258">
              <a:buFont typeface="Arial" panose="020B0604020202020204" pitchFamily="34" charset="0"/>
              <a:buChar char="•"/>
              <a:defRPr/>
            </a:pPr>
            <a:r>
              <a:rPr lang="en-US" sz="825" dirty="0">
                <a:solidFill>
                  <a:schemeClr val="bg2"/>
                </a:solidFill>
              </a:rPr>
              <a:t>Software refresh</a:t>
            </a:r>
            <a:endParaRPr lang="en-US" sz="825" dirty="0">
              <a:solidFill>
                <a:schemeClr val="bg2"/>
              </a:solidFill>
              <a:cs typeface="Arial"/>
            </a:endParaRPr>
          </a:p>
          <a:p>
            <a:pPr marL="128258" indent="-128258">
              <a:buFont typeface="Arial" panose="020B0604020202020204" pitchFamily="34" charset="0"/>
              <a:buChar char="•"/>
              <a:defRPr/>
            </a:pPr>
            <a:r>
              <a:rPr lang="en-US" sz="825" dirty="0">
                <a:solidFill>
                  <a:schemeClr val="bg2"/>
                </a:solidFill>
              </a:rPr>
              <a:t>EX Controller</a:t>
            </a:r>
            <a:endParaRPr lang="en-US" sz="825" dirty="0">
              <a:solidFill>
                <a:schemeClr val="bg2"/>
              </a:solidFill>
              <a:cs typeface="Arial"/>
            </a:endParaRPr>
          </a:p>
          <a:p>
            <a:pPr marL="128258" indent="-128258">
              <a:buFont typeface="Arial" panose="020B0604020202020204" pitchFamily="34" charset="0"/>
              <a:buChar char="•"/>
              <a:defRPr/>
            </a:pPr>
            <a:r>
              <a:rPr lang="en-US" sz="825" dirty="0">
                <a:solidFill>
                  <a:schemeClr val="bg2"/>
                </a:solidFill>
                <a:cs typeface="Arial"/>
              </a:rPr>
              <a:t>Caller ID based routing</a:t>
            </a:r>
          </a:p>
          <a:p>
            <a:pPr marL="128258" indent="-128258">
              <a:buFont typeface="Arial" panose="020B0604020202020204" pitchFamily="34" charset="0"/>
              <a:buChar char="•"/>
              <a:defRPr/>
            </a:pPr>
            <a:r>
              <a:rPr lang="en-US" sz="825" dirty="0">
                <a:solidFill>
                  <a:schemeClr val="bg2"/>
                </a:solidFill>
                <a:cs typeface="Arial"/>
              </a:rPr>
              <a:t>Last Agent Recall</a:t>
            </a:r>
          </a:p>
        </p:txBody>
      </p:sp>
      <p:sp>
        <p:nvSpPr>
          <p:cNvPr id="37" name="Title 1"/>
          <p:cNvSpPr txBox="1">
            <a:spLocks noGrp="1"/>
          </p:cNvSpPr>
          <p:nvPr>
            <p:ph type="title"/>
          </p:nvPr>
        </p:nvSpPr>
        <p:spPr/>
        <p:txBody>
          <a:bodyPr/>
          <a:lstStyle/>
          <a:p>
            <a:r>
              <a:rPr lang="en-CA" altLang="en-US" dirty="0" err="1"/>
              <a:t>MiVoice</a:t>
            </a:r>
            <a:r>
              <a:rPr lang="en-CA" altLang="en-US" dirty="0"/>
              <a:t> Business Roadmap view</a:t>
            </a:r>
          </a:p>
        </p:txBody>
      </p:sp>
      <p:cxnSp>
        <p:nvCxnSpPr>
          <p:cNvPr id="27" name="Straight Arrow Connector 33"/>
          <p:cNvCxnSpPr>
            <a:cxnSpLocks noChangeShapeType="1"/>
          </p:cNvCxnSpPr>
          <p:nvPr/>
        </p:nvCxnSpPr>
        <p:spPr bwMode="auto">
          <a:xfrm>
            <a:off x="5868358" y="1366752"/>
            <a:ext cx="0" cy="1107000"/>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030578" y="799479"/>
            <a:ext cx="2389237" cy="1261884"/>
          </a:xfrm>
          <a:prstGeom prst="rect">
            <a:avLst/>
          </a:prstGeom>
          <a:solidFill>
            <a:schemeClr val="tx2"/>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a:defRPr sz="1000" b="1">
                <a:solidFill>
                  <a:schemeClr val="bg1"/>
                </a:solidFill>
              </a:defRPr>
            </a:lvl1pPr>
          </a:lstStyle>
          <a:p>
            <a:pPr eaLnBrk="1" hangingPunct="1"/>
            <a:r>
              <a:rPr lang="en-US" dirty="0" err="1">
                <a:solidFill>
                  <a:srgbClr val="FFFFFF"/>
                </a:solidFill>
              </a:rPr>
              <a:t>MiVB</a:t>
            </a:r>
            <a:r>
              <a:rPr lang="en-US" dirty="0">
                <a:solidFill>
                  <a:srgbClr val="FFFFFF"/>
                </a:solidFill>
              </a:rPr>
              <a:t> 9.1</a:t>
            </a:r>
            <a:endParaRPr lang="en-US" sz="700" b="0" dirty="0">
              <a:solidFill>
                <a:srgbClr val="FFFFFF"/>
              </a:solidFill>
              <a:cs typeface="Arial"/>
            </a:endParaRPr>
          </a:p>
          <a:p>
            <a:pPr marL="128258" indent="-128258">
              <a:buFont typeface="Arial" panose="020B0604020202020204" pitchFamily="34" charset="0"/>
              <a:buChar char="•"/>
              <a:defRPr/>
            </a:pPr>
            <a:r>
              <a:rPr lang="en-US" sz="825" b="0" dirty="0" err="1"/>
              <a:t>MiVB</a:t>
            </a:r>
            <a:r>
              <a:rPr lang="en-US" sz="825" b="0" dirty="0"/>
              <a:t> in a Docker container with Kubernetes orchestration for </a:t>
            </a:r>
            <a:r>
              <a:rPr lang="en-US" sz="825" b="0" dirty="0" err="1"/>
              <a:t>MiCloud</a:t>
            </a:r>
            <a:r>
              <a:rPr lang="en-US" sz="825" b="0" dirty="0"/>
              <a:t> Flex in GCP </a:t>
            </a:r>
          </a:p>
          <a:p>
            <a:pPr marL="128258" indent="-128258">
              <a:buFont typeface="Arial" panose="020B0604020202020204" pitchFamily="34" charset="0"/>
              <a:buChar char="•"/>
              <a:defRPr/>
            </a:pPr>
            <a:r>
              <a:rPr lang="en-US" sz="825" b="0" dirty="0"/>
              <a:t>AX Controller integration</a:t>
            </a:r>
          </a:p>
          <a:p>
            <a:pPr marL="128258" indent="-128258">
              <a:buFont typeface="Arial" panose="020B0604020202020204" pitchFamily="34" charset="0"/>
              <a:buChar char="•"/>
              <a:defRPr/>
            </a:pPr>
            <a:r>
              <a:rPr lang="en-US" sz="825" b="0" dirty="0"/>
              <a:t>SIP-DECT Provisioning Simplification</a:t>
            </a:r>
          </a:p>
          <a:p>
            <a:pPr marL="128258" indent="-128258">
              <a:buFont typeface="Arial" panose="020B0604020202020204" pitchFamily="34" charset="0"/>
              <a:buChar char="•"/>
              <a:defRPr/>
            </a:pPr>
            <a:r>
              <a:rPr lang="en-US" sz="825" b="0" dirty="0"/>
              <a:t>Multicast support</a:t>
            </a:r>
          </a:p>
          <a:p>
            <a:pPr marL="128258" indent="-128258">
              <a:buFont typeface="Arial" panose="020B0604020202020204" pitchFamily="34" charset="0"/>
              <a:buChar char="•"/>
              <a:defRPr/>
            </a:pPr>
            <a:r>
              <a:rPr lang="en-US" sz="825" b="0" dirty="0"/>
              <a:t>Dial out of queue for Ring Groups</a:t>
            </a:r>
          </a:p>
          <a:p>
            <a:pPr marL="128258" indent="-128258">
              <a:buFont typeface="Arial" panose="020B0604020202020204" pitchFamily="34" charset="0"/>
              <a:buChar char="•"/>
              <a:defRPr/>
            </a:pPr>
            <a:r>
              <a:rPr lang="en-US" sz="825" b="0" dirty="0" err="1"/>
              <a:t>MiVoice</a:t>
            </a:r>
            <a:r>
              <a:rPr lang="en-US" sz="825" b="0" dirty="0"/>
              <a:t> Business Console with </a:t>
            </a:r>
            <a:r>
              <a:rPr lang="en-US" sz="825" b="0" dirty="0" err="1"/>
              <a:t>CloudLink</a:t>
            </a:r>
            <a:r>
              <a:rPr lang="en-US" sz="825" b="0" dirty="0"/>
              <a:t> chat</a:t>
            </a:r>
          </a:p>
        </p:txBody>
      </p:sp>
      <p:sp>
        <p:nvSpPr>
          <p:cNvPr id="31" name="TextBox 30"/>
          <p:cNvSpPr txBox="1"/>
          <p:nvPr/>
        </p:nvSpPr>
        <p:spPr>
          <a:xfrm>
            <a:off x="6778172" y="795897"/>
            <a:ext cx="2046702" cy="1261884"/>
          </a:xfrm>
          <a:prstGeom prst="rect">
            <a:avLst/>
          </a:prstGeom>
          <a:solidFill>
            <a:schemeClr val="accent1"/>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p>
            <a:pPr eaLnBrk="1" hangingPunct="1">
              <a:defRPr/>
            </a:pPr>
            <a:r>
              <a:rPr lang="en-US" sz="1000" b="1" dirty="0" err="1">
                <a:solidFill>
                  <a:schemeClr val="bg2"/>
                </a:solidFill>
              </a:rPr>
              <a:t>MiVB</a:t>
            </a:r>
            <a:r>
              <a:rPr lang="en-US" sz="1000" b="1" dirty="0">
                <a:solidFill>
                  <a:schemeClr val="bg2"/>
                </a:solidFill>
              </a:rPr>
              <a:t> 10.0</a:t>
            </a:r>
          </a:p>
          <a:p>
            <a:pPr marL="128258" indent="-128258">
              <a:buFont typeface="Arial" panose="020B0604020202020204" pitchFamily="34" charset="0"/>
              <a:buChar char="•"/>
              <a:defRPr/>
            </a:pPr>
            <a:r>
              <a:rPr lang="en-US" sz="825" dirty="0">
                <a:solidFill>
                  <a:schemeClr val="bg2"/>
                </a:solidFill>
              </a:rPr>
              <a:t>Call History Consolidation</a:t>
            </a:r>
          </a:p>
          <a:p>
            <a:pPr marL="128258" indent="-128258">
              <a:buFont typeface="Arial" panose="020B0604020202020204" pitchFamily="34" charset="0"/>
              <a:buChar char="•"/>
              <a:defRPr/>
            </a:pPr>
            <a:r>
              <a:rPr lang="en-US" sz="825" dirty="0">
                <a:solidFill>
                  <a:schemeClr val="bg2"/>
                </a:solidFill>
              </a:rPr>
              <a:t>Maintain callback position in queue and last agent routing for ACD</a:t>
            </a:r>
          </a:p>
          <a:p>
            <a:pPr marL="128258" indent="-128258">
              <a:buFont typeface="Arial" panose="020B0604020202020204" pitchFamily="34" charset="0"/>
              <a:buChar char="•"/>
              <a:defRPr/>
            </a:pPr>
            <a:r>
              <a:rPr lang="en-US" sz="825" dirty="0">
                <a:solidFill>
                  <a:schemeClr val="bg2"/>
                </a:solidFill>
              </a:rPr>
              <a:t>Updated </a:t>
            </a:r>
            <a:r>
              <a:rPr lang="en-US" sz="825" dirty="0" err="1">
                <a:solidFill>
                  <a:schemeClr val="bg2"/>
                </a:solidFill>
              </a:rPr>
              <a:t>MiVoice</a:t>
            </a:r>
            <a:r>
              <a:rPr lang="en-US" sz="825" dirty="0">
                <a:solidFill>
                  <a:schemeClr val="bg2"/>
                </a:solidFill>
              </a:rPr>
              <a:t> Business Console</a:t>
            </a:r>
          </a:p>
          <a:p>
            <a:pPr marL="128258" indent="-128258">
              <a:buFont typeface="Arial" panose="020B0604020202020204" pitchFamily="34" charset="0"/>
              <a:buChar char="•"/>
              <a:defRPr/>
            </a:pPr>
            <a:r>
              <a:rPr lang="en-US" sz="825" dirty="0">
                <a:solidFill>
                  <a:schemeClr val="bg2"/>
                </a:solidFill>
              </a:rPr>
              <a:t>Full LDAP support</a:t>
            </a:r>
          </a:p>
          <a:p>
            <a:pPr marL="128258" indent="-128258">
              <a:buFont typeface="Arial" panose="020B0604020202020204" pitchFamily="34" charset="0"/>
              <a:buChar char="•"/>
              <a:defRPr/>
            </a:pPr>
            <a:r>
              <a:rPr lang="en-US" sz="825" dirty="0">
                <a:solidFill>
                  <a:schemeClr val="bg2"/>
                </a:solidFill>
              </a:rPr>
              <a:t>New SMB platform</a:t>
            </a:r>
          </a:p>
          <a:p>
            <a:pPr marL="128258" indent="-128258">
              <a:buFont typeface="Arial" panose="020B0604020202020204" pitchFamily="34" charset="0"/>
              <a:buChar char="•"/>
              <a:defRPr/>
            </a:pPr>
            <a:r>
              <a:rPr lang="en-US" sz="825" dirty="0">
                <a:solidFill>
                  <a:schemeClr val="bg2"/>
                </a:solidFill>
              </a:rPr>
              <a:t>Increased capacity to 15000 endpoints</a:t>
            </a:r>
          </a:p>
        </p:txBody>
      </p:sp>
      <p:sp>
        <p:nvSpPr>
          <p:cNvPr id="18" name="TextBox 17">
            <a:extLst>
              <a:ext uri="{FF2B5EF4-FFF2-40B4-BE49-F238E27FC236}">
                <a16:creationId xmlns:a16="http://schemas.microsoft.com/office/drawing/2014/main" id="{CFA1FD30-C21D-41C1-87D3-66858F07B21F}"/>
              </a:ext>
            </a:extLst>
          </p:cNvPr>
          <p:cNvSpPr txBox="1"/>
          <p:nvPr/>
        </p:nvSpPr>
        <p:spPr>
          <a:xfrm>
            <a:off x="3078821" y="4708986"/>
            <a:ext cx="698500" cy="265112"/>
          </a:xfrm>
          <a:prstGeom prst="rect">
            <a:avLst/>
          </a:prstGeom>
          <a:solidFill>
            <a:schemeClr val="accent4"/>
          </a:solidFill>
          <a:ln w="12700">
            <a:noFill/>
          </a:ln>
          <a:effectLst>
            <a:outerShdw blurRad="50800" dist="38100" dir="2700000" algn="ctr" rotWithShape="0">
              <a:srgbClr val="A5A5A5">
                <a:lumMod val="50000"/>
                <a:alpha val="40000"/>
              </a:srgbClr>
            </a:outerShdw>
          </a:effectLst>
        </p:spPr>
        <p:txBody>
          <a:bodyPr wrap="none">
            <a:normAutofit/>
          </a:bodyPr>
          <a:lstStyle>
            <a:defPPr>
              <a:defRPr lang="en-US"/>
            </a:defPPr>
            <a:lvl1pPr algn="ctr" defTabSz="609585">
              <a:defRPr sz="1000">
                <a:solidFill>
                  <a:schemeClr val="bg1"/>
                </a:solidFill>
                <a:latin typeface="Helvetica Neue LT Std 45 Light" charset="0"/>
                <a:ea typeface="Helvetica Neue LT Std 45 Light" charset="0"/>
                <a:cs typeface="Helvetica Neue LT Std 45 Light" charset="0"/>
              </a:defRPr>
            </a:lvl1pPr>
          </a:lstStyle>
          <a:p>
            <a:pPr defTabSz="609570">
              <a:defRPr/>
            </a:pPr>
            <a:r>
              <a:rPr lang="en-US" kern="0" dirty="0">
                <a:solidFill>
                  <a:prstClr val="white"/>
                </a:solidFill>
                <a:latin typeface="Arial"/>
              </a:rPr>
              <a:t>GA</a:t>
            </a:r>
          </a:p>
        </p:txBody>
      </p:sp>
      <p:sp>
        <p:nvSpPr>
          <p:cNvPr id="20" name="TextBox 19">
            <a:extLst>
              <a:ext uri="{FF2B5EF4-FFF2-40B4-BE49-F238E27FC236}">
                <a16:creationId xmlns:a16="http://schemas.microsoft.com/office/drawing/2014/main" id="{A4BBBDD0-6E9F-4090-9081-1703F8DCF83B}"/>
              </a:ext>
            </a:extLst>
          </p:cNvPr>
          <p:cNvSpPr txBox="1"/>
          <p:nvPr/>
        </p:nvSpPr>
        <p:spPr>
          <a:xfrm>
            <a:off x="4562685" y="4708985"/>
            <a:ext cx="695325" cy="265113"/>
          </a:xfrm>
          <a:prstGeom prst="rect">
            <a:avLst/>
          </a:prstGeom>
          <a:solidFill>
            <a:schemeClr val="accent1"/>
          </a:solidFill>
          <a:ln w="12700">
            <a:noFill/>
          </a:ln>
          <a:effectLst>
            <a:outerShdw blurRad="50800" dist="38100" dir="2700000" algn="ctr" rotWithShape="0">
              <a:srgbClr val="A5A5A5">
                <a:lumMod val="50000"/>
                <a:alpha val="40000"/>
              </a:srgbClr>
            </a:outerShdw>
          </a:effectLst>
        </p:spPr>
        <p:txBody>
          <a:bodyPr wrap="none"/>
          <a:lstStyle>
            <a:defPPr>
              <a:defRPr lang="en-US"/>
            </a:defPPr>
            <a:lvl1pPr algn="ctr" defTabSz="609585">
              <a:defRPr sz="1000">
                <a:solidFill>
                  <a:schemeClr val="bg1"/>
                </a:solidFill>
                <a:latin typeface="Helvetica Neue LT Std 45 Light" charset="0"/>
                <a:ea typeface="Helvetica Neue LT Std 45 Light" charset="0"/>
                <a:cs typeface="Helvetica Neue LT Std 45 Light" charset="0"/>
              </a:defRPr>
            </a:lvl1pPr>
          </a:lstStyle>
          <a:p>
            <a:pPr defTabSz="609570">
              <a:defRPr/>
            </a:pPr>
            <a:r>
              <a:rPr lang="en-US" kern="0" dirty="0">
                <a:solidFill>
                  <a:prstClr val="white"/>
                </a:solidFill>
                <a:latin typeface="Arial"/>
              </a:rPr>
              <a:t>In Planning</a:t>
            </a:r>
          </a:p>
        </p:txBody>
      </p:sp>
      <p:sp>
        <p:nvSpPr>
          <p:cNvPr id="21" name="TextBox 20">
            <a:extLst>
              <a:ext uri="{FF2B5EF4-FFF2-40B4-BE49-F238E27FC236}">
                <a16:creationId xmlns:a16="http://schemas.microsoft.com/office/drawing/2014/main" id="{A61A41A2-8FF0-4AB5-AAA5-9F47073644DD}"/>
              </a:ext>
            </a:extLst>
          </p:cNvPr>
          <p:cNvSpPr txBox="1"/>
          <p:nvPr/>
        </p:nvSpPr>
        <p:spPr>
          <a:xfrm>
            <a:off x="3822530" y="4708985"/>
            <a:ext cx="694944" cy="265884"/>
          </a:xfrm>
          <a:prstGeom prst="rect">
            <a:avLst/>
          </a:prstGeom>
          <a:solidFill>
            <a:schemeClr val="tx2"/>
          </a:solidFill>
          <a:ln w="12700">
            <a:noFill/>
          </a:ln>
          <a:effectLst>
            <a:outerShdw blurRad="50800" dist="38100" dir="2700000" algn="ctr" rotWithShape="0">
              <a:srgbClr val="A5A5A5">
                <a:lumMod val="50000"/>
                <a:alpha val="40000"/>
              </a:srgbClr>
            </a:outerShdw>
          </a:effectLst>
        </p:spPr>
        <p:txBody>
          <a:bodyPr vert="horz" wrap="none" lIns="91440" tIns="45720" rIns="91440" bIns="45720" rtlCol="0" anchor="t">
            <a:normAutofit/>
          </a:bodyPr>
          <a:lstStyle>
            <a:defPPr>
              <a:defRPr lang="en-US"/>
            </a:defPPr>
            <a:lvl1pPr algn="ctr" defTabSz="609585">
              <a:defRPr sz="1000">
                <a:solidFill>
                  <a:schemeClr val="bg1"/>
                </a:solidFill>
                <a:latin typeface="Helvetica Neue LT Std 45 Light" charset="0"/>
                <a:ea typeface="Helvetica Neue LT Std 45 Light" charset="0"/>
                <a:cs typeface="Helvetica Neue LT Std 45 Light" charset="0"/>
              </a:defRPr>
            </a:lvl1pPr>
          </a:lstStyle>
          <a:p>
            <a:pPr defTabSz="609570">
              <a:defRPr/>
            </a:pPr>
            <a:r>
              <a:rPr lang="en-US" kern="0">
                <a:solidFill>
                  <a:prstClr val="white"/>
                </a:solidFill>
                <a:latin typeface="Arial"/>
              </a:rPr>
              <a:t>In Progress</a:t>
            </a:r>
          </a:p>
        </p:txBody>
      </p:sp>
      <p:sp>
        <p:nvSpPr>
          <p:cNvPr id="22" name="TextBox 21">
            <a:extLst>
              <a:ext uri="{FF2B5EF4-FFF2-40B4-BE49-F238E27FC236}">
                <a16:creationId xmlns:a16="http://schemas.microsoft.com/office/drawing/2014/main" id="{CEEB5612-79F7-4996-8D58-845E7E9BB101}"/>
              </a:ext>
            </a:extLst>
          </p:cNvPr>
          <p:cNvSpPr txBox="1"/>
          <p:nvPr/>
        </p:nvSpPr>
        <p:spPr>
          <a:xfrm>
            <a:off x="5303219" y="4708986"/>
            <a:ext cx="694944" cy="264557"/>
          </a:xfrm>
          <a:prstGeom prst="rect">
            <a:avLst/>
          </a:prstGeom>
          <a:solidFill>
            <a:schemeClr val="bg2"/>
          </a:solidFill>
          <a:ln w="12700">
            <a:noFill/>
          </a:ln>
          <a:effectLst>
            <a:outerShdw blurRad="50800" dist="38100" dir="2700000" algn="ctr" rotWithShape="0">
              <a:srgbClr val="ED7D31">
                <a:lumMod val="50000"/>
                <a:alpha val="40000"/>
              </a:srgbClr>
            </a:outerShdw>
          </a:effectLst>
        </p:spPr>
        <p:txBody>
          <a:bodyPr vert="horz" wrap="none" lIns="91440" tIns="45720" rIns="91440" bIns="45720" rtlCol="0" anchor="t">
            <a:normAutofit/>
          </a:bodyPr>
          <a:lstStyle/>
          <a:p>
            <a:pPr algn="ctr" defTabSz="457178">
              <a:defRPr/>
            </a:pPr>
            <a:r>
              <a:rPr lang="en-US" sz="1000" kern="0" dirty="0">
                <a:solidFill>
                  <a:srgbClr val="808285"/>
                </a:solidFill>
                <a:latin typeface="Arial"/>
                <a:ea typeface="Helvetica Neue LT Std 45 Light" charset="0"/>
                <a:cs typeface="Helvetica Neue LT Std 45 Light" charset="0"/>
              </a:rPr>
              <a:t>Directional</a:t>
            </a:r>
          </a:p>
        </p:txBody>
      </p:sp>
      <p:cxnSp>
        <p:nvCxnSpPr>
          <p:cNvPr id="24" name="Straight Arrow Connector 33">
            <a:extLst>
              <a:ext uri="{FF2B5EF4-FFF2-40B4-BE49-F238E27FC236}">
                <a16:creationId xmlns:a16="http://schemas.microsoft.com/office/drawing/2014/main" id="{7DE59E5A-BDBA-480A-A988-8BD39A9D0FAF}"/>
              </a:ext>
            </a:extLst>
          </p:cNvPr>
          <p:cNvCxnSpPr>
            <a:cxnSpLocks noChangeShapeType="1"/>
          </p:cNvCxnSpPr>
          <p:nvPr/>
        </p:nvCxnSpPr>
        <p:spPr bwMode="auto">
          <a:xfrm>
            <a:off x="8610512" y="1369626"/>
            <a:ext cx="0" cy="1107000"/>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D8AB8698-27B9-4DB6-B27A-EE5945E64E95}"/>
              </a:ext>
            </a:extLst>
          </p:cNvPr>
          <p:cNvSpPr txBox="1"/>
          <p:nvPr/>
        </p:nvSpPr>
        <p:spPr>
          <a:xfrm>
            <a:off x="2197346" y="3428556"/>
            <a:ext cx="1762852" cy="500137"/>
          </a:xfrm>
          <a:prstGeom prst="rect">
            <a:avLst/>
          </a:prstGeom>
          <a:solidFill>
            <a:srgbClr val="00B050"/>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a:defRPr sz="1000" b="1">
                <a:solidFill>
                  <a:schemeClr val="bg1"/>
                </a:solidFill>
              </a:defRPr>
            </a:lvl1pPr>
          </a:lstStyle>
          <a:p>
            <a:pPr eaLnBrk="1" hangingPunct="1"/>
            <a:r>
              <a:rPr lang="en-US" dirty="0" err="1">
                <a:solidFill>
                  <a:srgbClr val="FFFFFF"/>
                </a:solidFill>
              </a:rPr>
              <a:t>MiVB</a:t>
            </a:r>
            <a:r>
              <a:rPr lang="en-US" dirty="0">
                <a:solidFill>
                  <a:srgbClr val="FFFFFF"/>
                </a:solidFill>
              </a:rPr>
              <a:t> 9.0 SP3</a:t>
            </a:r>
            <a:endParaRPr lang="en-US" sz="700" b="0" dirty="0">
              <a:solidFill>
                <a:srgbClr val="FFFFFF"/>
              </a:solidFill>
              <a:cs typeface="Arial"/>
            </a:endParaRPr>
          </a:p>
          <a:p>
            <a:pPr marL="128258" indent="-128258">
              <a:buFont typeface="Arial" panose="020B0604020202020204" pitchFamily="34" charset="0"/>
              <a:buChar char="•"/>
              <a:defRPr/>
            </a:pPr>
            <a:r>
              <a:rPr lang="en-US" sz="825" b="0" dirty="0"/>
              <a:t>6905, 6910 and 6970 conference set introduction</a:t>
            </a:r>
          </a:p>
        </p:txBody>
      </p:sp>
      <p:cxnSp>
        <p:nvCxnSpPr>
          <p:cNvPr id="23" name="Straight Arrow Connector 33">
            <a:extLst>
              <a:ext uri="{FF2B5EF4-FFF2-40B4-BE49-F238E27FC236}">
                <a16:creationId xmlns:a16="http://schemas.microsoft.com/office/drawing/2014/main" id="{1FDE7680-F038-4EA4-9C02-9E4B367B14E1}"/>
              </a:ext>
            </a:extLst>
          </p:cNvPr>
          <p:cNvCxnSpPr>
            <a:cxnSpLocks noChangeShapeType="1"/>
          </p:cNvCxnSpPr>
          <p:nvPr/>
        </p:nvCxnSpPr>
        <p:spPr bwMode="auto">
          <a:xfrm flipV="1">
            <a:off x="2609144" y="2705012"/>
            <a:ext cx="0" cy="723544"/>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33">
            <a:extLst>
              <a:ext uri="{FF2B5EF4-FFF2-40B4-BE49-F238E27FC236}">
                <a16:creationId xmlns:a16="http://schemas.microsoft.com/office/drawing/2014/main" id="{5809D309-38C0-4252-B11C-F48301EAAA91}"/>
              </a:ext>
            </a:extLst>
          </p:cNvPr>
          <p:cNvCxnSpPr>
            <a:cxnSpLocks noChangeShapeType="1"/>
          </p:cNvCxnSpPr>
          <p:nvPr/>
        </p:nvCxnSpPr>
        <p:spPr bwMode="auto">
          <a:xfrm flipV="1">
            <a:off x="7712671" y="2702766"/>
            <a:ext cx="0" cy="999000"/>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16371ECC-5C22-4655-A033-58C3682C50FA}"/>
              </a:ext>
            </a:extLst>
          </p:cNvPr>
          <p:cNvSpPr txBox="1"/>
          <p:nvPr/>
        </p:nvSpPr>
        <p:spPr>
          <a:xfrm>
            <a:off x="7269131" y="3433032"/>
            <a:ext cx="882026" cy="754053"/>
          </a:xfrm>
          <a:prstGeom prst="rect">
            <a:avLst/>
          </a:prstGeom>
          <a:solidFill>
            <a:schemeClr val="accent1"/>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eaLnBrk="1" hangingPunct="1">
              <a:defRPr sz="1000" b="1">
                <a:solidFill>
                  <a:schemeClr val="bg2"/>
                </a:solidFill>
              </a:defRPr>
            </a:lvl1pPr>
          </a:lstStyle>
          <a:p>
            <a:pPr>
              <a:defRPr/>
            </a:pPr>
            <a:r>
              <a:rPr lang="en-US" dirty="0" err="1"/>
              <a:t>MiVB</a:t>
            </a:r>
            <a:r>
              <a:rPr lang="en-US" dirty="0"/>
              <a:t> 9.1+</a:t>
            </a:r>
          </a:p>
          <a:p>
            <a:pPr marL="128258" indent="-128258">
              <a:buFont typeface="Arial" panose="020B0604020202020204" pitchFamily="34" charset="0"/>
              <a:buChar char="•"/>
              <a:defRPr/>
            </a:pPr>
            <a:r>
              <a:rPr lang="en-US" sz="825" b="0" dirty="0"/>
              <a:t>Container support for private cloud</a:t>
            </a:r>
          </a:p>
        </p:txBody>
      </p:sp>
    </p:spTree>
    <p:extLst>
      <p:ext uri="{BB962C8B-B14F-4D97-AF65-F5344CB8AC3E}">
        <p14:creationId xmlns:p14="http://schemas.microsoft.com/office/powerpoint/2010/main" val="3393606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58064" y="4182327"/>
            <a:ext cx="1789115" cy="96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hidden="1">
            <a:extLst>
              <a:ext uri="{FF2B5EF4-FFF2-40B4-BE49-F238E27FC236}">
                <a16:creationId xmlns:a16="http://schemas.microsoft.com/office/drawing/2014/main" id="{63E73D5B-FE4C-4F04-9E97-E4C3F81408B7}"/>
              </a:ext>
            </a:extLst>
          </p:cNvPr>
          <p:cNvGrpSpPr/>
          <p:nvPr>
            <p:custDataLst>
              <p:tags r:id="rId1"/>
            </p:custDataLst>
          </p:nvPr>
        </p:nvGrpSpPr>
        <p:grpSpPr>
          <a:xfrm>
            <a:off x="0" y="-1"/>
            <a:ext cx="9144000" cy="5143501"/>
            <a:chOff x="0" y="-1"/>
            <a:chExt cx="12192000" cy="6858001"/>
          </a:xfrm>
        </p:grpSpPr>
        <p:grpSp>
          <p:nvGrpSpPr>
            <p:cNvPr id="25" name="Fourth" hidden="1">
              <a:extLst>
                <a:ext uri="{FF2B5EF4-FFF2-40B4-BE49-F238E27FC236}">
                  <a16:creationId xmlns:a16="http://schemas.microsoft.com/office/drawing/2014/main" id="{EB2F0F1D-CBCD-49AB-8A19-41EAC63958DC}"/>
                </a:ext>
              </a:extLst>
            </p:cNvPr>
            <p:cNvGrpSpPr/>
            <p:nvPr userDrawn="1"/>
          </p:nvGrpSpPr>
          <p:grpSpPr>
            <a:xfrm>
              <a:off x="640080" y="6720840"/>
              <a:ext cx="10911840" cy="137160"/>
              <a:chOff x="640080" y="6720840"/>
              <a:chExt cx="10911840" cy="137160"/>
            </a:xfrm>
          </p:grpSpPr>
          <p:sp>
            <p:nvSpPr>
              <p:cNvPr id="66" name="Rectangle 65" hidden="1">
                <a:extLst>
                  <a:ext uri="{FF2B5EF4-FFF2-40B4-BE49-F238E27FC236}">
                    <a16:creationId xmlns:a16="http://schemas.microsoft.com/office/drawing/2014/main" id="{3B54BAEA-4829-4DC2-9558-1B57D6BEB7A3}"/>
                  </a:ext>
                </a:extLst>
              </p:cNvPr>
              <p:cNvSpPr/>
              <p:nvPr userDrawn="1"/>
            </p:nvSpPr>
            <p:spPr>
              <a:xfrm>
                <a:off x="640080" y="6720840"/>
                <a:ext cx="3488019" cy="137160"/>
              </a:xfrm>
              <a:prstGeom prst="rect">
                <a:avLst/>
              </a:prstGeom>
              <a:solidFill>
                <a:srgbClr val="CBDB2F">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sp>
            <p:nvSpPr>
              <p:cNvPr id="67" name="Rectangle 66" hidden="1">
                <a:extLst>
                  <a:ext uri="{FF2B5EF4-FFF2-40B4-BE49-F238E27FC236}">
                    <a16:creationId xmlns:a16="http://schemas.microsoft.com/office/drawing/2014/main" id="{B3CB9129-E657-492E-99B3-238C41652E30}"/>
                  </a:ext>
                </a:extLst>
              </p:cNvPr>
              <p:cNvSpPr/>
              <p:nvPr userDrawn="1"/>
            </p:nvSpPr>
            <p:spPr>
              <a:xfrm>
                <a:off x="4351991" y="6720840"/>
                <a:ext cx="3488019" cy="137160"/>
              </a:xfrm>
              <a:prstGeom prst="rect">
                <a:avLst/>
              </a:prstGeom>
              <a:solidFill>
                <a:srgbClr val="CBDB2F">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sp>
            <p:nvSpPr>
              <p:cNvPr id="68" name="Rectangle 67" hidden="1">
                <a:extLst>
                  <a:ext uri="{FF2B5EF4-FFF2-40B4-BE49-F238E27FC236}">
                    <a16:creationId xmlns:a16="http://schemas.microsoft.com/office/drawing/2014/main" id="{364708AA-AEAD-4CE3-9F98-0987C78D6138}"/>
                  </a:ext>
                </a:extLst>
              </p:cNvPr>
              <p:cNvSpPr/>
              <p:nvPr userDrawn="1"/>
            </p:nvSpPr>
            <p:spPr>
              <a:xfrm>
                <a:off x="8063901" y="6720840"/>
                <a:ext cx="3488019" cy="137160"/>
              </a:xfrm>
              <a:prstGeom prst="rect">
                <a:avLst/>
              </a:prstGeom>
              <a:solidFill>
                <a:srgbClr val="CBDB2F">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grpSp>
        <p:grpSp>
          <p:nvGrpSpPr>
            <p:cNvPr id="26" name="Third" hidden="1">
              <a:extLst>
                <a:ext uri="{FF2B5EF4-FFF2-40B4-BE49-F238E27FC236}">
                  <a16:creationId xmlns:a16="http://schemas.microsoft.com/office/drawing/2014/main" id="{4EED4DF2-D718-49FA-80E8-650AD4CA68C1}"/>
                </a:ext>
              </a:extLst>
            </p:cNvPr>
            <p:cNvGrpSpPr/>
            <p:nvPr userDrawn="1"/>
          </p:nvGrpSpPr>
          <p:grpSpPr>
            <a:xfrm>
              <a:off x="640081" y="6583679"/>
              <a:ext cx="10911839" cy="137160"/>
              <a:chOff x="640081" y="6362113"/>
              <a:chExt cx="10911839" cy="137160"/>
            </a:xfrm>
          </p:grpSpPr>
          <p:sp>
            <p:nvSpPr>
              <p:cNvPr id="62" name="Rectangle 61" hidden="1">
                <a:extLst>
                  <a:ext uri="{FF2B5EF4-FFF2-40B4-BE49-F238E27FC236}">
                    <a16:creationId xmlns:a16="http://schemas.microsoft.com/office/drawing/2014/main" id="{75FE41DB-915B-4D9C-AEC8-60934D56822C}"/>
                  </a:ext>
                </a:extLst>
              </p:cNvPr>
              <p:cNvSpPr/>
              <p:nvPr userDrawn="1"/>
            </p:nvSpPr>
            <p:spPr>
              <a:xfrm>
                <a:off x="640081" y="6362113"/>
                <a:ext cx="2560042" cy="137160"/>
              </a:xfrm>
              <a:prstGeom prst="rect">
                <a:avLst/>
              </a:prstGeom>
              <a:solidFill>
                <a:srgbClr val="00A9E0">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sp>
            <p:nvSpPr>
              <p:cNvPr id="63" name="Rectangle 62" hidden="1">
                <a:extLst>
                  <a:ext uri="{FF2B5EF4-FFF2-40B4-BE49-F238E27FC236}">
                    <a16:creationId xmlns:a16="http://schemas.microsoft.com/office/drawing/2014/main" id="{8723CD24-A1D6-4B23-BCD4-DB95716DFB51}"/>
                  </a:ext>
                </a:extLst>
              </p:cNvPr>
              <p:cNvSpPr/>
              <p:nvPr userDrawn="1"/>
            </p:nvSpPr>
            <p:spPr>
              <a:xfrm>
                <a:off x="3424011" y="6362113"/>
                <a:ext cx="2560042" cy="137160"/>
              </a:xfrm>
              <a:prstGeom prst="rect">
                <a:avLst/>
              </a:prstGeom>
              <a:solidFill>
                <a:srgbClr val="00A9E0">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sp>
            <p:nvSpPr>
              <p:cNvPr id="64" name="Rectangle 63" hidden="1">
                <a:extLst>
                  <a:ext uri="{FF2B5EF4-FFF2-40B4-BE49-F238E27FC236}">
                    <a16:creationId xmlns:a16="http://schemas.microsoft.com/office/drawing/2014/main" id="{E999ABA4-CA54-4BC5-AAC1-DD3FFD4B14F1}"/>
                  </a:ext>
                </a:extLst>
              </p:cNvPr>
              <p:cNvSpPr/>
              <p:nvPr userDrawn="1"/>
            </p:nvSpPr>
            <p:spPr>
              <a:xfrm>
                <a:off x="6207942" y="6362113"/>
                <a:ext cx="2560042" cy="137160"/>
              </a:xfrm>
              <a:prstGeom prst="rect">
                <a:avLst/>
              </a:prstGeom>
              <a:solidFill>
                <a:srgbClr val="00A9E0">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sp>
            <p:nvSpPr>
              <p:cNvPr id="65" name="Rectangle 64" hidden="1">
                <a:extLst>
                  <a:ext uri="{FF2B5EF4-FFF2-40B4-BE49-F238E27FC236}">
                    <a16:creationId xmlns:a16="http://schemas.microsoft.com/office/drawing/2014/main" id="{D65F6C00-2F99-4BFE-87FA-AEA264A02610}"/>
                  </a:ext>
                </a:extLst>
              </p:cNvPr>
              <p:cNvSpPr/>
              <p:nvPr userDrawn="1"/>
            </p:nvSpPr>
            <p:spPr>
              <a:xfrm>
                <a:off x="8991878" y="6362113"/>
                <a:ext cx="2560042" cy="137160"/>
              </a:xfrm>
              <a:prstGeom prst="rect">
                <a:avLst/>
              </a:prstGeom>
              <a:solidFill>
                <a:srgbClr val="00A9E0">
                  <a:alpha val="25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66">
                  <a:defRPr/>
                </a:pPr>
                <a:endParaRPr lang="en-US" kern="0">
                  <a:solidFill>
                    <a:srgbClr val="FFFFFF"/>
                  </a:solidFill>
                </a:endParaRPr>
              </a:p>
            </p:txBody>
          </p:sp>
        </p:grpSp>
        <p:grpSp>
          <p:nvGrpSpPr>
            <p:cNvPr id="27" name="12-Column" hidden="1">
              <a:extLst>
                <a:ext uri="{FF2B5EF4-FFF2-40B4-BE49-F238E27FC236}">
                  <a16:creationId xmlns:a16="http://schemas.microsoft.com/office/drawing/2014/main" id="{23996BCB-C6C0-4BFE-A684-E6660A5093BF}"/>
                </a:ext>
              </a:extLst>
            </p:cNvPr>
            <p:cNvGrpSpPr/>
            <p:nvPr userDrawn="1"/>
          </p:nvGrpSpPr>
          <p:grpSpPr>
            <a:xfrm>
              <a:off x="640080" y="1913206"/>
              <a:ext cx="10911840" cy="4304714"/>
              <a:chOff x="640080" y="640080"/>
              <a:chExt cx="10911840" cy="5577840"/>
            </a:xfrm>
            <a:solidFill>
              <a:schemeClr val="accent3">
                <a:alpha val="15000"/>
              </a:schemeClr>
            </a:solidFill>
          </p:grpSpPr>
          <p:sp>
            <p:nvSpPr>
              <p:cNvPr id="50" name="Rectangle 49" hidden="1">
                <a:extLst>
                  <a:ext uri="{FF2B5EF4-FFF2-40B4-BE49-F238E27FC236}">
                    <a16:creationId xmlns:a16="http://schemas.microsoft.com/office/drawing/2014/main" id="{808CCA90-4873-4393-9A53-35E1DB99149F}"/>
                  </a:ext>
                </a:extLst>
              </p:cNvPr>
              <p:cNvSpPr/>
              <p:nvPr userDrawn="1"/>
            </p:nvSpPr>
            <p:spPr>
              <a:xfrm>
                <a:off x="640080"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1" name="Rectangle 50" hidden="1">
                <a:extLst>
                  <a:ext uri="{FF2B5EF4-FFF2-40B4-BE49-F238E27FC236}">
                    <a16:creationId xmlns:a16="http://schemas.microsoft.com/office/drawing/2014/main" id="{62F03032-65FD-40CC-A712-7CAA2009747A}"/>
                  </a:ext>
                </a:extLst>
              </p:cNvPr>
              <p:cNvSpPr/>
              <p:nvPr userDrawn="1"/>
            </p:nvSpPr>
            <p:spPr>
              <a:xfrm>
                <a:off x="1568057"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2" name="Rectangle 51" hidden="1">
                <a:extLst>
                  <a:ext uri="{FF2B5EF4-FFF2-40B4-BE49-F238E27FC236}">
                    <a16:creationId xmlns:a16="http://schemas.microsoft.com/office/drawing/2014/main" id="{4C7761B5-AD82-4D12-9C7B-C138EDEF5742}"/>
                  </a:ext>
                </a:extLst>
              </p:cNvPr>
              <p:cNvSpPr/>
              <p:nvPr userDrawn="1"/>
            </p:nvSpPr>
            <p:spPr>
              <a:xfrm>
                <a:off x="2496034"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3" name="Rectangle 52" hidden="1">
                <a:extLst>
                  <a:ext uri="{FF2B5EF4-FFF2-40B4-BE49-F238E27FC236}">
                    <a16:creationId xmlns:a16="http://schemas.microsoft.com/office/drawing/2014/main" id="{A524E2F6-AEFB-4041-902A-0503F3A812E0}"/>
                  </a:ext>
                </a:extLst>
              </p:cNvPr>
              <p:cNvSpPr/>
              <p:nvPr userDrawn="1"/>
            </p:nvSpPr>
            <p:spPr>
              <a:xfrm>
                <a:off x="3424011"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4" name="Rectangle 53" hidden="1">
                <a:extLst>
                  <a:ext uri="{FF2B5EF4-FFF2-40B4-BE49-F238E27FC236}">
                    <a16:creationId xmlns:a16="http://schemas.microsoft.com/office/drawing/2014/main" id="{5882F84D-DB6A-40BE-B472-ECDE5843B182}"/>
                  </a:ext>
                </a:extLst>
              </p:cNvPr>
              <p:cNvSpPr/>
              <p:nvPr userDrawn="1"/>
            </p:nvSpPr>
            <p:spPr>
              <a:xfrm>
                <a:off x="4351988"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5" name="Rectangle 54" hidden="1">
                <a:extLst>
                  <a:ext uri="{FF2B5EF4-FFF2-40B4-BE49-F238E27FC236}">
                    <a16:creationId xmlns:a16="http://schemas.microsoft.com/office/drawing/2014/main" id="{ED5F44F9-BE89-4239-AE8E-A00B69CBC6A6}"/>
                  </a:ext>
                </a:extLst>
              </p:cNvPr>
              <p:cNvSpPr/>
              <p:nvPr userDrawn="1"/>
            </p:nvSpPr>
            <p:spPr>
              <a:xfrm>
                <a:off x="5279965"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6" name="Rectangle 55" hidden="1">
                <a:extLst>
                  <a:ext uri="{FF2B5EF4-FFF2-40B4-BE49-F238E27FC236}">
                    <a16:creationId xmlns:a16="http://schemas.microsoft.com/office/drawing/2014/main" id="{3F03349D-72F4-4A85-BB0E-2219CD0E6478}"/>
                  </a:ext>
                </a:extLst>
              </p:cNvPr>
              <p:cNvSpPr/>
              <p:nvPr userDrawn="1"/>
            </p:nvSpPr>
            <p:spPr>
              <a:xfrm>
                <a:off x="6207942"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7" name="Rectangle 56" hidden="1">
                <a:extLst>
                  <a:ext uri="{FF2B5EF4-FFF2-40B4-BE49-F238E27FC236}">
                    <a16:creationId xmlns:a16="http://schemas.microsoft.com/office/drawing/2014/main" id="{A6A3BC2B-0C49-403F-A76F-31FADBA07B34}"/>
                  </a:ext>
                </a:extLst>
              </p:cNvPr>
              <p:cNvSpPr/>
              <p:nvPr userDrawn="1"/>
            </p:nvSpPr>
            <p:spPr>
              <a:xfrm>
                <a:off x="7135919"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8" name="Rectangle 57" hidden="1">
                <a:extLst>
                  <a:ext uri="{FF2B5EF4-FFF2-40B4-BE49-F238E27FC236}">
                    <a16:creationId xmlns:a16="http://schemas.microsoft.com/office/drawing/2014/main" id="{0ED4E22E-4B58-4037-AB17-D5B19E3B0425}"/>
                  </a:ext>
                </a:extLst>
              </p:cNvPr>
              <p:cNvSpPr/>
              <p:nvPr userDrawn="1"/>
            </p:nvSpPr>
            <p:spPr>
              <a:xfrm>
                <a:off x="8063896"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59" name="Rectangle 58" hidden="1">
                <a:extLst>
                  <a:ext uri="{FF2B5EF4-FFF2-40B4-BE49-F238E27FC236}">
                    <a16:creationId xmlns:a16="http://schemas.microsoft.com/office/drawing/2014/main" id="{B97EC669-4479-4C16-A9F9-068E00B0493C}"/>
                  </a:ext>
                </a:extLst>
              </p:cNvPr>
              <p:cNvSpPr/>
              <p:nvPr userDrawn="1"/>
            </p:nvSpPr>
            <p:spPr>
              <a:xfrm>
                <a:off x="8991873"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60" name="Rectangle 59" hidden="1">
                <a:extLst>
                  <a:ext uri="{FF2B5EF4-FFF2-40B4-BE49-F238E27FC236}">
                    <a16:creationId xmlns:a16="http://schemas.microsoft.com/office/drawing/2014/main" id="{35812C61-0666-4EA2-9F4B-377E6CBD60ED}"/>
                  </a:ext>
                </a:extLst>
              </p:cNvPr>
              <p:cNvSpPr/>
              <p:nvPr userDrawn="1"/>
            </p:nvSpPr>
            <p:spPr>
              <a:xfrm>
                <a:off x="9919850" y="640080"/>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sp>
            <p:nvSpPr>
              <p:cNvPr id="61" name="Rectangle 60" hidden="1">
                <a:extLst>
                  <a:ext uri="{FF2B5EF4-FFF2-40B4-BE49-F238E27FC236}">
                    <a16:creationId xmlns:a16="http://schemas.microsoft.com/office/drawing/2014/main" id="{2009F7DF-B100-4421-A316-DA2C8B770663}"/>
                  </a:ext>
                </a:extLst>
              </p:cNvPr>
              <p:cNvSpPr/>
              <p:nvPr userDrawn="1"/>
            </p:nvSpPr>
            <p:spPr>
              <a:xfrm>
                <a:off x="10847832" y="640081"/>
                <a:ext cx="704088" cy="5577839"/>
              </a:xfrm>
              <a:prstGeom prst="rect">
                <a:avLst/>
              </a:prstGeom>
              <a:grpFill/>
              <a:ln w="12700" cap="flat" cmpd="sng" algn="ctr">
                <a:noFill/>
                <a:prstDash val="solid"/>
                <a:miter lim="800000"/>
              </a:ln>
              <a:effectLst/>
            </p:spPr>
            <p:txBody>
              <a:bodyPr rtlCol="0" anchor="ctr"/>
              <a:lstStyle/>
              <a:p>
                <a:pPr algn="ctr" defTabSz="685766">
                  <a:defRPr/>
                </a:pPr>
                <a:endParaRPr lang="en-US" kern="0" err="1">
                  <a:solidFill>
                    <a:srgbClr val="000000"/>
                  </a:solidFill>
                </a:endParaRPr>
              </a:p>
            </p:txBody>
          </p:sp>
        </p:grpSp>
        <p:grpSp>
          <p:nvGrpSpPr>
            <p:cNvPr id="28" name="Spacing" hidden="1">
              <a:extLst>
                <a:ext uri="{FF2B5EF4-FFF2-40B4-BE49-F238E27FC236}">
                  <a16:creationId xmlns:a16="http://schemas.microsoft.com/office/drawing/2014/main" id="{D29094F1-7571-4216-8F34-AAC73D09E54E}"/>
                </a:ext>
              </a:extLst>
            </p:cNvPr>
            <p:cNvGrpSpPr/>
            <p:nvPr userDrawn="1"/>
          </p:nvGrpSpPr>
          <p:grpSpPr>
            <a:xfrm>
              <a:off x="0" y="1554480"/>
              <a:ext cx="12192000" cy="358726"/>
              <a:chOff x="0" y="1554480"/>
              <a:chExt cx="12192000" cy="358726"/>
            </a:xfrm>
          </p:grpSpPr>
          <p:cxnSp>
            <p:nvCxnSpPr>
              <p:cNvPr id="48" name="Straight Connector 47" hidden="1">
                <a:extLst>
                  <a:ext uri="{FF2B5EF4-FFF2-40B4-BE49-F238E27FC236}">
                    <a16:creationId xmlns:a16="http://schemas.microsoft.com/office/drawing/2014/main" id="{EE3CDD3D-5FF4-42B5-ABEA-CEA971C6DCDA}"/>
                  </a:ext>
                </a:extLst>
              </p:cNvPr>
              <p:cNvCxnSpPr/>
              <p:nvPr userDrawn="1"/>
            </p:nvCxnSpPr>
            <p:spPr>
              <a:xfrm>
                <a:off x="0" y="1913206"/>
                <a:ext cx="12192000" cy="0"/>
              </a:xfrm>
              <a:prstGeom prst="line">
                <a:avLst/>
              </a:prstGeom>
              <a:noFill/>
              <a:ln w="12700" cap="flat" cmpd="sng" algn="ctr">
                <a:solidFill>
                  <a:srgbClr val="00A9E0"/>
                </a:solidFill>
                <a:prstDash val="solid"/>
                <a:miter lim="800000"/>
              </a:ln>
              <a:effectLst/>
            </p:spPr>
          </p:cxnSp>
          <p:cxnSp>
            <p:nvCxnSpPr>
              <p:cNvPr id="49" name="Straight Connector 48" hidden="1">
                <a:extLst>
                  <a:ext uri="{FF2B5EF4-FFF2-40B4-BE49-F238E27FC236}">
                    <a16:creationId xmlns:a16="http://schemas.microsoft.com/office/drawing/2014/main" id="{743593C0-A744-4F7E-B1DB-39AFDEC2BEF4}"/>
                  </a:ext>
                </a:extLst>
              </p:cNvPr>
              <p:cNvCxnSpPr/>
              <p:nvPr userDrawn="1"/>
            </p:nvCxnSpPr>
            <p:spPr>
              <a:xfrm>
                <a:off x="0" y="1554480"/>
                <a:ext cx="12192000" cy="0"/>
              </a:xfrm>
              <a:prstGeom prst="line">
                <a:avLst/>
              </a:prstGeom>
              <a:noFill/>
              <a:ln w="12700" cap="flat" cmpd="sng" algn="ctr">
                <a:solidFill>
                  <a:srgbClr val="00A9E0"/>
                </a:solidFill>
                <a:prstDash val="solid"/>
                <a:miter lim="800000"/>
              </a:ln>
              <a:effectLst/>
            </p:spPr>
          </p:cxnSp>
        </p:grpSp>
        <p:grpSp>
          <p:nvGrpSpPr>
            <p:cNvPr id="29" name="Baseline" hidden="1">
              <a:extLst>
                <a:ext uri="{FF2B5EF4-FFF2-40B4-BE49-F238E27FC236}">
                  <a16:creationId xmlns:a16="http://schemas.microsoft.com/office/drawing/2014/main" id="{163DAA2D-68FF-4AD6-A0B2-0F598230835E}"/>
                </a:ext>
              </a:extLst>
            </p:cNvPr>
            <p:cNvGrpSpPr/>
            <p:nvPr userDrawn="1"/>
          </p:nvGrpSpPr>
          <p:grpSpPr>
            <a:xfrm>
              <a:off x="0" y="2271932"/>
              <a:ext cx="12192000" cy="3587260"/>
              <a:chOff x="0" y="2271932"/>
              <a:chExt cx="12192000" cy="3587260"/>
            </a:xfrm>
          </p:grpSpPr>
          <p:cxnSp>
            <p:nvCxnSpPr>
              <p:cNvPr id="36" name="Straight Connector 35" hidden="1">
                <a:extLst>
                  <a:ext uri="{FF2B5EF4-FFF2-40B4-BE49-F238E27FC236}">
                    <a16:creationId xmlns:a16="http://schemas.microsoft.com/office/drawing/2014/main" id="{E2A5BA5B-60EC-493F-8DC6-B596609C2D69}"/>
                  </a:ext>
                </a:extLst>
              </p:cNvPr>
              <p:cNvCxnSpPr/>
              <p:nvPr userDrawn="1"/>
            </p:nvCxnSpPr>
            <p:spPr>
              <a:xfrm>
                <a:off x="0" y="2630658"/>
                <a:ext cx="12192000" cy="0"/>
              </a:xfrm>
              <a:prstGeom prst="line">
                <a:avLst/>
              </a:prstGeom>
              <a:noFill/>
              <a:ln w="6350" cap="flat" cmpd="sng" algn="ctr">
                <a:solidFill>
                  <a:schemeClr val="bg2"/>
                </a:solidFill>
                <a:prstDash val="solid"/>
                <a:miter lim="800000"/>
              </a:ln>
              <a:effectLst/>
            </p:spPr>
          </p:cxnSp>
          <p:cxnSp>
            <p:nvCxnSpPr>
              <p:cNvPr id="38" name="Straight Connector 37" hidden="1">
                <a:extLst>
                  <a:ext uri="{FF2B5EF4-FFF2-40B4-BE49-F238E27FC236}">
                    <a16:creationId xmlns:a16="http://schemas.microsoft.com/office/drawing/2014/main" id="{9C2D4FB5-0996-42A6-BC52-7E83501885D8}"/>
                  </a:ext>
                </a:extLst>
              </p:cNvPr>
              <p:cNvCxnSpPr/>
              <p:nvPr userDrawn="1"/>
            </p:nvCxnSpPr>
            <p:spPr>
              <a:xfrm>
                <a:off x="0" y="2989384"/>
                <a:ext cx="12192000" cy="0"/>
              </a:xfrm>
              <a:prstGeom prst="line">
                <a:avLst/>
              </a:prstGeom>
              <a:noFill/>
              <a:ln w="6350" cap="flat" cmpd="sng" algn="ctr">
                <a:solidFill>
                  <a:schemeClr val="bg2"/>
                </a:solidFill>
                <a:prstDash val="solid"/>
                <a:miter lim="800000"/>
              </a:ln>
              <a:effectLst/>
            </p:spPr>
          </p:cxnSp>
          <p:cxnSp>
            <p:nvCxnSpPr>
              <p:cNvPr id="39" name="Straight Connector 38" hidden="1">
                <a:extLst>
                  <a:ext uri="{FF2B5EF4-FFF2-40B4-BE49-F238E27FC236}">
                    <a16:creationId xmlns:a16="http://schemas.microsoft.com/office/drawing/2014/main" id="{9907B186-A816-428D-A683-EFE201B6B8CF}"/>
                  </a:ext>
                </a:extLst>
              </p:cNvPr>
              <p:cNvCxnSpPr/>
              <p:nvPr userDrawn="1"/>
            </p:nvCxnSpPr>
            <p:spPr>
              <a:xfrm>
                <a:off x="0" y="3348110"/>
                <a:ext cx="12192000" cy="0"/>
              </a:xfrm>
              <a:prstGeom prst="line">
                <a:avLst/>
              </a:prstGeom>
              <a:noFill/>
              <a:ln w="6350" cap="flat" cmpd="sng" algn="ctr">
                <a:solidFill>
                  <a:schemeClr val="bg2"/>
                </a:solidFill>
                <a:prstDash val="solid"/>
                <a:miter lim="800000"/>
              </a:ln>
              <a:effectLst/>
            </p:spPr>
          </p:cxnSp>
          <p:cxnSp>
            <p:nvCxnSpPr>
              <p:cNvPr id="40" name="Straight Connector 39" hidden="1">
                <a:extLst>
                  <a:ext uri="{FF2B5EF4-FFF2-40B4-BE49-F238E27FC236}">
                    <a16:creationId xmlns:a16="http://schemas.microsoft.com/office/drawing/2014/main" id="{EF84754B-9524-4AC3-A70E-3D36069FD577}"/>
                  </a:ext>
                </a:extLst>
              </p:cNvPr>
              <p:cNvCxnSpPr/>
              <p:nvPr userDrawn="1"/>
            </p:nvCxnSpPr>
            <p:spPr>
              <a:xfrm>
                <a:off x="0" y="3706836"/>
                <a:ext cx="12192000" cy="0"/>
              </a:xfrm>
              <a:prstGeom prst="line">
                <a:avLst/>
              </a:prstGeom>
              <a:noFill/>
              <a:ln w="6350" cap="flat" cmpd="sng" algn="ctr">
                <a:solidFill>
                  <a:schemeClr val="bg2"/>
                </a:solidFill>
                <a:prstDash val="solid"/>
                <a:miter lim="800000"/>
              </a:ln>
              <a:effectLst/>
            </p:spPr>
          </p:cxnSp>
          <p:cxnSp>
            <p:nvCxnSpPr>
              <p:cNvPr id="41" name="Straight Connector 40" hidden="1">
                <a:extLst>
                  <a:ext uri="{FF2B5EF4-FFF2-40B4-BE49-F238E27FC236}">
                    <a16:creationId xmlns:a16="http://schemas.microsoft.com/office/drawing/2014/main" id="{708DA9A9-0FA8-42DA-B61F-4A1F34AF53BB}"/>
                  </a:ext>
                </a:extLst>
              </p:cNvPr>
              <p:cNvCxnSpPr/>
              <p:nvPr userDrawn="1"/>
            </p:nvCxnSpPr>
            <p:spPr>
              <a:xfrm>
                <a:off x="0" y="4065562"/>
                <a:ext cx="12192000" cy="0"/>
              </a:xfrm>
              <a:prstGeom prst="line">
                <a:avLst/>
              </a:prstGeom>
              <a:noFill/>
              <a:ln w="6350" cap="flat" cmpd="sng" algn="ctr">
                <a:solidFill>
                  <a:schemeClr val="bg2"/>
                </a:solidFill>
                <a:prstDash val="solid"/>
                <a:miter lim="800000"/>
              </a:ln>
              <a:effectLst/>
            </p:spPr>
          </p:cxnSp>
          <p:cxnSp>
            <p:nvCxnSpPr>
              <p:cNvPr id="42" name="Straight Connector 41" hidden="1">
                <a:extLst>
                  <a:ext uri="{FF2B5EF4-FFF2-40B4-BE49-F238E27FC236}">
                    <a16:creationId xmlns:a16="http://schemas.microsoft.com/office/drawing/2014/main" id="{926D23E2-4677-4425-A91F-1BD3F6E92DE0}"/>
                  </a:ext>
                </a:extLst>
              </p:cNvPr>
              <p:cNvCxnSpPr/>
              <p:nvPr userDrawn="1"/>
            </p:nvCxnSpPr>
            <p:spPr>
              <a:xfrm>
                <a:off x="0" y="4424288"/>
                <a:ext cx="12192000" cy="0"/>
              </a:xfrm>
              <a:prstGeom prst="line">
                <a:avLst/>
              </a:prstGeom>
              <a:noFill/>
              <a:ln w="6350" cap="flat" cmpd="sng" algn="ctr">
                <a:solidFill>
                  <a:schemeClr val="bg2"/>
                </a:solidFill>
                <a:prstDash val="solid"/>
                <a:miter lim="800000"/>
              </a:ln>
              <a:effectLst/>
            </p:spPr>
          </p:cxnSp>
          <p:cxnSp>
            <p:nvCxnSpPr>
              <p:cNvPr id="43" name="Straight Connector 42" hidden="1">
                <a:extLst>
                  <a:ext uri="{FF2B5EF4-FFF2-40B4-BE49-F238E27FC236}">
                    <a16:creationId xmlns:a16="http://schemas.microsoft.com/office/drawing/2014/main" id="{81E378E8-80A8-44DB-A3BD-A6BA5C359BAB}"/>
                  </a:ext>
                </a:extLst>
              </p:cNvPr>
              <p:cNvCxnSpPr/>
              <p:nvPr userDrawn="1"/>
            </p:nvCxnSpPr>
            <p:spPr>
              <a:xfrm>
                <a:off x="0" y="4783014"/>
                <a:ext cx="12192000" cy="0"/>
              </a:xfrm>
              <a:prstGeom prst="line">
                <a:avLst/>
              </a:prstGeom>
              <a:noFill/>
              <a:ln w="6350" cap="flat" cmpd="sng" algn="ctr">
                <a:solidFill>
                  <a:schemeClr val="bg2"/>
                </a:solidFill>
                <a:prstDash val="solid"/>
                <a:miter lim="800000"/>
              </a:ln>
              <a:effectLst/>
            </p:spPr>
          </p:cxnSp>
          <p:cxnSp>
            <p:nvCxnSpPr>
              <p:cNvPr id="44" name="Straight Connector 43" hidden="1">
                <a:extLst>
                  <a:ext uri="{FF2B5EF4-FFF2-40B4-BE49-F238E27FC236}">
                    <a16:creationId xmlns:a16="http://schemas.microsoft.com/office/drawing/2014/main" id="{71F08EE8-3AA2-44E8-B4A5-648ACEA655BE}"/>
                  </a:ext>
                </a:extLst>
              </p:cNvPr>
              <p:cNvCxnSpPr/>
              <p:nvPr userDrawn="1"/>
            </p:nvCxnSpPr>
            <p:spPr>
              <a:xfrm>
                <a:off x="0" y="5141740"/>
                <a:ext cx="12192000" cy="0"/>
              </a:xfrm>
              <a:prstGeom prst="line">
                <a:avLst/>
              </a:prstGeom>
              <a:noFill/>
              <a:ln w="6350" cap="flat" cmpd="sng" algn="ctr">
                <a:solidFill>
                  <a:schemeClr val="bg2"/>
                </a:solidFill>
                <a:prstDash val="solid"/>
                <a:miter lim="800000"/>
              </a:ln>
              <a:effectLst/>
            </p:spPr>
          </p:cxnSp>
          <p:cxnSp>
            <p:nvCxnSpPr>
              <p:cNvPr id="45" name="Straight Connector 44" hidden="1">
                <a:extLst>
                  <a:ext uri="{FF2B5EF4-FFF2-40B4-BE49-F238E27FC236}">
                    <a16:creationId xmlns:a16="http://schemas.microsoft.com/office/drawing/2014/main" id="{9D37C576-7373-4EB9-A53C-15C8C5429911}"/>
                  </a:ext>
                </a:extLst>
              </p:cNvPr>
              <p:cNvCxnSpPr/>
              <p:nvPr userDrawn="1"/>
            </p:nvCxnSpPr>
            <p:spPr>
              <a:xfrm>
                <a:off x="0" y="5500466"/>
                <a:ext cx="12192000" cy="0"/>
              </a:xfrm>
              <a:prstGeom prst="line">
                <a:avLst/>
              </a:prstGeom>
              <a:noFill/>
              <a:ln w="6350" cap="flat" cmpd="sng" algn="ctr">
                <a:solidFill>
                  <a:schemeClr val="bg2"/>
                </a:solidFill>
                <a:prstDash val="solid"/>
                <a:miter lim="800000"/>
              </a:ln>
              <a:effectLst/>
            </p:spPr>
          </p:cxnSp>
          <p:cxnSp>
            <p:nvCxnSpPr>
              <p:cNvPr id="46" name="Straight Connector 45" hidden="1">
                <a:extLst>
                  <a:ext uri="{FF2B5EF4-FFF2-40B4-BE49-F238E27FC236}">
                    <a16:creationId xmlns:a16="http://schemas.microsoft.com/office/drawing/2014/main" id="{21BDE3E1-F35D-4723-9DF0-5C9D1106A5EC}"/>
                  </a:ext>
                </a:extLst>
              </p:cNvPr>
              <p:cNvCxnSpPr/>
              <p:nvPr userDrawn="1"/>
            </p:nvCxnSpPr>
            <p:spPr>
              <a:xfrm>
                <a:off x="0" y="5859192"/>
                <a:ext cx="12192000" cy="0"/>
              </a:xfrm>
              <a:prstGeom prst="line">
                <a:avLst/>
              </a:prstGeom>
              <a:noFill/>
              <a:ln w="6350" cap="flat" cmpd="sng" algn="ctr">
                <a:solidFill>
                  <a:schemeClr val="bg2"/>
                </a:solidFill>
                <a:prstDash val="solid"/>
                <a:miter lim="800000"/>
              </a:ln>
              <a:effectLst/>
            </p:spPr>
          </p:cxnSp>
          <p:cxnSp>
            <p:nvCxnSpPr>
              <p:cNvPr id="47" name="Straight Connector 46" hidden="1">
                <a:extLst>
                  <a:ext uri="{FF2B5EF4-FFF2-40B4-BE49-F238E27FC236}">
                    <a16:creationId xmlns:a16="http://schemas.microsoft.com/office/drawing/2014/main" id="{736DCDC5-52E1-45E5-A276-04C86C716179}"/>
                  </a:ext>
                </a:extLst>
              </p:cNvPr>
              <p:cNvCxnSpPr/>
              <p:nvPr userDrawn="1"/>
            </p:nvCxnSpPr>
            <p:spPr>
              <a:xfrm>
                <a:off x="0" y="2271932"/>
                <a:ext cx="12192000" cy="0"/>
              </a:xfrm>
              <a:prstGeom prst="line">
                <a:avLst/>
              </a:prstGeom>
              <a:noFill/>
              <a:ln w="6350" cap="flat" cmpd="sng" algn="ctr">
                <a:solidFill>
                  <a:schemeClr val="bg2"/>
                </a:solidFill>
                <a:prstDash val="solid"/>
                <a:miter lim="800000"/>
              </a:ln>
              <a:effectLst/>
            </p:spPr>
          </p:cxnSp>
        </p:grpSp>
        <p:cxnSp>
          <p:nvCxnSpPr>
            <p:cNvPr id="30" name="Center" hidden="1">
              <a:extLst>
                <a:ext uri="{FF2B5EF4-FFF2-40B4-BE49-F238E27FC236}">
                  <a16:creationId xmlns:a16="http://schemas.microsoft.com/office/drawing/2014/main" id="{F3A1587E-D90E-4D2F-8D98-B09C3F07A2C0}"/>
                </a:ext>
              </a:extLst>
            </p:cNvPr>
            <p:cNvCxnSpPr/>
            <p:nvPr userDrawn="1"/>
          </p:nvCxnSpPr>
          <p:spPr>
            <a:xfrm rot="10800000" flipV="1">
              <a:off x="6096000" y="-1"/>
              <a:ext cx="0" cy="6858000"/>
            </a:xfrm>
            <a:prstGeom prst="line">
              <a:avLst/>
            </a:prstGeom>
            <a:noFill/>
            <a:ln w="12700" cap="flat" cmpd="sng" algn="ctr">
              <a:solidFill>
                <a:srgbClr val="00A9E0"/>
              </a:solidFill>
              <a:prstDash val="solid"/>
              <a:miter lim="800000"/>
            </a:ln>
            <a:effectLst/>
          </p:spPr>
        </p:cxnSp>
        <p:grpSp>
          <p:nvGrpSpPr>
            <p:cNvPr id="31" name="Margin" hidden="1">
              <a:extLst>
                <a:ext uri="{FF2B5EF4-FFF2-40B4-BE49-F238E27FC236}">
                  <a16:creationId xmlns:a16="http://schemas.microsoft.com/office/drawing/2014/main" id="{6C42B697-E074-4CDE-B75B-86C4D9815DCD}"/>
                </a:ext>
              </a:extLst>
            </p:cNvPr>
            <p:cNvGrpSpPr/>
            <p:nvPr userDrawn="1"/>
          </p:nvGrpSpPr>
          <p:grpSpPr>
            <a:xfrm>
              <a:off x="0" y="-1"/>
              <a:ext cx="12192000" cy="6858001"/>
              <a:chOff x="0" y="-1"/>
              <a:chExt cx="12192000" cy="6858001"/>
            </a:xfrm>
          </p:grpSpPr>
          <p:cxnSp>
            <p:nvCxnSpPr>
              <p:cNvPr id="32" name="Straight Connector 31" hidden="1">
                <a:extLst>
                  <a:ext uri="{FF2B5EF4-FFF2-40B4-BE49-F238E27FC236}">
                    <a16:creationId xmlns:a16="http://schemas.microsoft.com/office/drawing/2014/main" id="{D680157F-5FE6-4500-AEF0-DE950A51B373}"/>
                  </a:ext>
                </a:extLst>
              </p:cNvPr>
              <p:cNvCxnSpPr/>
              <p:nvPr userDrawn="1"/>
            </p:nvCxnSpPr>
            <p:spPr>
              <a:xfrm rot="10800000">
                <a:off x="0" y="6217919"/>
                <a:ext cx="12192000" cy="0"/>
              </a:xfrm>
              <a:prstGeom prst="line">
                <a:avLst/>
              </a:prstGeom>
              <a:noFill/>
              <a:ln w="12700" cap="flat" cmpd="sng" algn="ctr">
                <a:solidFill>
                  <a:srgbClr val="CBDB2F"/>
                </a:solidFill>
                <a:prstDash val="solid"/>
                <a:miter lim="800000"/>
              </a:ln>
              <a:effectLst/>
            </p:spPr>
          </p:cxnSp>
          <p:cxnSp>
            <p:nvCxnSpPr>
              <p:cNvPr id="33" name="Straight Connector 32" hidden="1">
                <a:extLst>
                  <a:ext uri="{FF2B5EF4-FFF2-40B4-BE49-F238E27FC236}">
                    <a16:creationId xmlns:a16="http://schemas.microsoft.com/office/drawing/2014/main" id="{B5B1938D-0E65-49AF-B5C0-AD400AB06CC5}"/>
                  </a:ext>
                </a:extLst>
              </p:cNvPr>
              <p:cNvCxnSpPr/>
              <p:nvPr userDrawn="1"/>
            </p:nvCxnSpPr>
            <p:spPr>
              <a:xfrm>
                <a:off x="0" y="640080"/>
                <a:ext cx="12192000" cy="0"/>
              </a:xfrm>
              <a:prstGeom prst="line">
                <a:avLst/>
              </a:prstGeom>
              <a:noFill/>
              <a:ln w="12700" cap="flat" cmpd="sng" algn="ctr">
                <a:solidFill>
                  <a:srgbClr val="CBDB2F"/>
                </a:solidFill>
                <a:prstDash val="solid"/>
                <a:miter lim="800000"/>
              </a:ln>
              <a:effectLst/>
            </p:spPr>
          </p:cxnSp>
          <p:cxnSp>
            <p:nvCxnSpPr>
              <p:cNvPr id="34" name="Straight Connector 33" hidden="1">
                <a:extLst>
                  <a:ext uri="{FF2B5EF4-FFF2-40B4-BE49-F238E27FC236}">
                    <a16:creationId xmlns:a16="http://schemas.microsoft.com/office/drawing/2014/main" id="{05E4D30E-671B-40FB-A67D-9E240613820A}"/>
                  </a:ext>
                </a:extLst>
              </p:cNvPr>
              <p:cNvCxnSpPr/>
              <p:nvPr userDrawn="1"/>
            </p:nvCxnSpPr>
            <p:spPr>
              <a:xfrm flipV="1">
                <a:off x="640080" y="0"/>
                <a:ext cx="0" cy="6858000"/>
              </a:xfrm>
              <a:prstGeom prst="line">
                <a:avLst/>
              </a:prstGeom>
              <a:noFill/>
              <a:ln w="12700" cap="flat" cmpd="sng" algn="ctr">
                <a:solidFill>
                  <a:srgbClr val="CBDB2F"/>
                </a:solidFill>
                <a:prstDash val="solid"/>
                <a:miter lim="800000"/>
              </a:ln>
              <a:effectLst/>
            </p:spPr>
          </p:cxnSp>
          <p:cxnSp>
            <p:nvCxnSpPr>
              <p:cNvPr id="35" name="Straight Connector 34" hidden="1">
                <a:extLst>
                  <a:ext uri="{FF2B5EF4-FFF2-40B4-BE49-F238E27FC236}">
                    <a16:creationId xmlns:a16="http://schemas.microsoft.com/office/drawing/2014/main" id="{BFF50926-823C-4CCC-A63C-836E2E019084}"/>
                  </a:ext>
                </a:extLst>
              </p:cNvPr>
              <p:cNvCxnSpPr/>
              <p:nvPr userDrawn="1"/>
            </p:nvCxnSpPr>
            <p:spPr>
              <a:xfrm rot="10800000" flipV="1">
                <a:off x="11551920" y="-1"/>
                <a:ext cx="0" cy="6858000"/>
              </a:xfrm>
              <a:prstGeom prst="line">
                <a:avLst/>
              </a:prstGeom>
              <a:noFill/>
              <a:ln w="12700" cap="flat" cmpd="sng" algn="ctr">
                <a:solidFill>
                  <a:srgbClr val="CBDB2F"/>
                </a:solidFill>
                <a:prstDash val="solid"/>
                <a:miter lim="800000"/>
              </a:ln>
              <a:effectLst/>
            </p:spPr>
          </p:cxnSp>
        </p:grpSp>
      </p:grpSp>
      <p:sp>
        <p:nvSpPr>
          <p:cNvPr id="11" name="Title 10">
            <a:extLst>
              <a:ext uri="{FF2B5EF4-FFF2-40B4-BE49-F238E27FC236}">
                <a16:creationId xmlns:a16="http://schemas.microsoft.com/office/drawing/2014/main" id="{987A5CB0-5AEC-074D-8A1A-69E431A0E6E1}"/>
              </a:ext>
            </a:extLst>
          </p:cNvPr>
          <p:cNvSpPr>
            <a:spLocks noGrp="1"/>
          </p:cNvSpPr>
          <p:nvPr>
            <p:ph type="title" idx="4294967295"/>
          </p:nvPr>
        </p:nvSpPr>
        <p:spPr>
          <a:xfrm>
            <a:off x="860626" y="687390"/>
            <a:ext cx="3078163" cy="346075"/>
          </a:xfrm>
        </p:spPr>
        <p:txBody>
          <a:bodyPr>
            <a:noAutofit/>
          </a:bodyPr>
          <a:lstStyle/>
          <a:p>
            <a:r>
              <a:rPr lang="en-US" sz="3000" err="1"/>
              <a:t>MiCollab</a:t>
            </a:r>
            <a:r>
              <a:rPr lang="en-US" sz="3000"/>
              <a:t> Today</a:t>
            </a:r>
          </a:p>
        </p:txBody>
      </p:sp>
      <p:grpSp>
        <p:nvGrpSpPr>
          <p:cNvPr id="5" name="Group 4">
            <a:extLst>
              <a:ext uri="{FF2B5EF4-FFF2-40B4-BE49-F238E27FC236}">
                <a16:creationId xmlns:a16="http://schemas.microsoft.com/office/drawing/2014/main" id="{9DC5FD1A-4DFC-41EF-9668-720CCDB20638}"/>
              </a:ext>
            </a:extLst>
          </p:cNvPr>
          <p:cNvGrpSpPr/>
          <p:nvPr/>
        </p:nvGrpSpPr>
        <p:grpSpPr>
          <a:xfrm>
            <a:off x="4575967" y="1714500"/>
            <a:ext cx="2286000" cy="1714498"/>
            <a:chOff x="6096000" y="2286001"/>
            <a:chExt cx="3048000" cy="2285997"/>
          </a:xfrm>
        </p:grpSpPr>
        <p:sp>
          <p:nvSpPr>
            <p:cNvPr id="176" name="Rectangle 175">
              <a:extLst>
                <a:ext uri="{FF2B5EF4-FFF2-40B4-BE49-F238E27FC236}">
                  <a16:creationId xmlns:a16="http://schemas.microsoft.com/office/drawing/2014/main" id="{5CB4091F-F02D-4172-85B5-FBFB66A27E98}"/>
                </a:ext>
              </a:extLst>
            </p:cNvPr>
            <p:cNvSpPr/>
            <p:nvPr/>
          </p:nvSpPr>
          <p:spPr>
            <a:xfrm>
              <a:off x="6096000" y="2286001"/>
              <a:ext cx="3048000" cy="22859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500">
                <a:solidFill>
                  <a:prstClr val="white"/>
                </a:solidFill>
                <a:latin typeface="Franklin Gothic Book"/>
              </a:endParaRPr>
            </a:p>
          </p:txBody>
        </p:sp>
        <p:sp>
          <p:nvSpPr>
            <p:cNvPr id="199" name="Rectangle 198">
              <a:extLst>
                <a:ext uri="{FF2B5EF4-FFF2-40B4-BE49-F238E27FC236}">
                  <a16:creationId xmlns:a16="http://schemas.microsoft.com/office/drawing/2014/main" id="{D7049ACD-8BD8-45DE-A60B-1BE0AE530D48}"/>
                </a:ext>
              </a:extLst>
            </p:cNvPr>
            <p:cNvSpPr/>
            <p:nvPr/>
          </p:nvSpPr>
          <p:spPr>
            <a:xfrm>
              <a:off x="6477307" y="2509773"/>
              <a:ext cx="2285387" cy="1772793"/>
            </a:xfrm>
            <a:prstGeom prst="rect">
              <a:avLst/>
            </a:prstGeom>
          </p:spPr>
          <p:txBody>
            <a:bodyPr wrap="square" lIns="0" tIns="0" rIns="0" bIns="0">
              <a:spAutoFit/>
            </a:bodyPr>
            <a:lstStyle/>
            <a:p>
              <a:pPr>
                <a:lnSpc>
                  <a:spcPct val="80000"/>
                </a:lnSpc>
              </a:pPr>
              <a:r>
                <a:rPr lang="en-US" sz="1600" b="1" spc="-38" dirty="0">
                  <a:solidFill>
                    <a:schemeClr val="tx2"/>
                  </a:solidFill>
                </a:rPr>
                <a:t>MORE THAN</a:t>
              </a:r>
              <a:br>
                <a:rPr lang="en-US" sz="4000" b="1" spc="-38" dirty="0">
                  <a:solidFill>
                    <a:srgbClr val="88A9B4"/>
                  </a:solidFill>
                </a:rPr>
              </a:br>
              <a:r>
                <a:rPr lang="en-US" sz="4000" b="1" dirty="0">
                  <a:solidFill>
                    <a:schemeClr val="accent1"/>
                  </a:solidFill>
                </a:rPr>
                <a:t>7700</a:t>
              </a:r>
              <a:br>
                <a:rPr lang="en-US" sz="2000" b="1" dirty="0">
                  <a:solidFill>
                    <a:srgbClr val="88A9B4"/>
                  </a:solidFill>
                </a:rPr>
              </a:br>
              <a:r>
                <a:rPr lang="en-US" sz="2000" b="1" spc="-38" dirty="0"/>
                <a:t>SYSTEMS </a:t>
              </a:r>
              <a:r>
                <a:rPr lang="en-US" sz="1600" b="1" spc="-38" dirty="0"/>
                <a:t>UPDATED TO MICOLLAB 8+</a:t>
              </a:r>
              <a:endParaRPr lang="en-US" sz="1600" spc="-38" dirty="0"/>
            </a:p>
          </p:txBody>
        </p:sp>
      </p:grpSp>
      <p:grpSp>
        <p:nvGrpSpPr>
          <p:cNvPr id="4" name="Group 3">
            <a:extLst>
              <a:ext uri="{FF2B5EF4-FFF2-40B4-BE49-F238E27FC236}">
                <a16:creationId xmlns:a16="http://schemas.microsoft.com/office/drawing/2014/main" id="{2F2FAF27-7E36-41AA-B002-56B7A9B842FB}"/>
              </a:ext>
            </a:extLst>
          </p:cNvPr>
          <p:cNvGrpSpPr/>
          <p:nvPr/>
        </p:nvGrpSpPr>
        <p:grpSpPr>
          <a:xfrm>
            <a:off x="6866244" y="1"/>
            <a:ext cx="2286000" cy="1714502"/>
            <a:chOff x="6096000" y="0"/>
            <a:chExt cx="3048000" cy="2286000"/>
          </a:xfrm>
        </p:grpSpPr>
        <p:sp>
          <p:nvSpPr>
            <p:cNvPr id="115" name="Rectangle 114">
              <a:extLst>
                <a:ext uri="{FF2B5EF4-FFF2-40B4-BE49-F238E27FC236}">
                  <a16:creationId xmlns:a16="http://schemas.microsoft.com/office/drawing/2014/main" id="{A896F8E8-D020-4095-B0D5-E4FE75240FCC}"/>
                </a:ext>
              </a:extLst>
            </p:cNvPr>
            <p:cNvSpPr/>
            <p:nvPr/>
          </p:nvSpPr>
          <p:spPr>
            <a:xfrm>
              <a:off x="6096000" y="0"/>
              <a:ext cx="3048000" cy="2286000"/>
            </a:xfrm>
            <a:prstGeom prst="rect">
              <a:avLst/>
            </a:prstGeom>
            <a:solidFill>
              <a:srgbClr val="EBF3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1500">
                <a:solidFill>
                  <a:srgbClr val="FF0000"/>
                </a:solidFill>
                <a:latin typeface="Franklin Gothic Book"/>
              </a:endParaRPr>
            </a:p>
          </p:txBody>
        </p:sp>
        <p:sp>
          <p:nvSpPr>
            <p:cNvPr id="116" name="Rectangle 115">
              <a:extLst>
                <a:ext uri="{FF2B5EF4-FFF2-40B4-BE49-F238E27FC236}">
                  <a16:creationId xmlns:a16="http://schemas.microsoft.com/office/drawing/2014/main" id="{EBD2AB37-84B1-4D1C-9ABC-C1AD33687C5D}"/>
                </a:ext>
              </a:extLst>
            </p:cNvPr>
            <p:cNvSpPr/>
            <p:nvPr/>
          </p:nvSpPr>
          <p:spPr>
            <a:xfrm>
              <a:off x="6598407" y="289434"/>
              <a:ext cx="2285387" cy="1477326"/>
            </a:xfrm>
            <a:prstGeom prst="rect">
              <a:avLst/>
            </a:prstGeom>
          </p:spPr>
          <p:txBody>
            <a:bodyPr wrap="square" lIns="0" tIns="0" rIns="0" bIns="0">
              <a:spAutoFit/>
            </a:bodyPr>
            <a:lstStyle/>
            <a:p>
              <a:pPr>
                <a:lnSpc>
                  <a:spcPct val="80000"/>
                </a:lnSpc>
              </a:pPr>
              <a:r>
                <a:rPr lang="en-US" sz="3600" b="1" dirty="0">
                  <a:solidFill>
                    <a:schemeClr val="accent1"/>
                  </a:solidFill>
                </a:rPr>
                <a:t>1.3M</a:t>
              </a:r>
              <a:br>
                <a:rPr lang="en-US" sz="3600" b="1" dirty="0">
                  <a:solidFill>
                    <a:srgbClr val="88A9B4"/>
                  </a:solidFill>
                </a:rPr>
              </a:br>
              <a:r>
                <a:rPr lang="en-US" b="1" spc="-38" dirty="0">
                  <a:solidFill>
                    <a:schemeClr val="tx2"/>
                  </a:solidFill>
                </a:rPr>
                <a:t>MICOLLAB USERS UNDER </a:t>
              </a:r>
              <a:r>
                <a:rPr lang="en-US" b="1" spc="-38" dirty="0">
                  <a:solidFill>
                    <a:schemeClr val="accent1"/>
                  </a:solidFill>
                </a:rPr>
                <a:t>ACTIVE SWA</a:t>
              </a:r>
              <a:endParaRPr lang="en-US" sz="788" spc="-38" dirty="0">
                <a:solidFill>
                  <a:schemeClr val="tx2"/>
                </a:solidFill>
              </a:endParaRPr>
            </a:p>
          </p:txBody>
        </p:sp>
      </p:grpSp>
      <p:grpSp>
        <p:nvGrpSpPr>
          <p:cNvPr id="7" name="Group 6"/>
          <p:cNvGrpSpPr/>
          <p:nvPr/>
        </p:nvGrpSpPr>
        <p:grpSpPr>
          <a:xfrm>
            <a:off x="7143" y="1736871"/>
            <a:ext cx="4572000" cy="1714500"/>
            <a:chOff x="9524" y="2315827"/>
            <a:chExt cx="6096000" cy="2285999"/>
          </a:xfrm>
        </p:grpSpPr>
        <p:sp>
          <p:nvSpPr>
            <p:cNvPr id="96" name="Rectangle 95">
              <a:extLst>
                <a:ext uri="{FF2B5EF4-FFF2-40B4-BE49-F238E27FC236}">
                  <a16:creationId xmlns:a16="http://schemas.microsoft.com/office/drawing/2014/main" id="{53C79008-7C2A-4FF1-B6CE-69AD5693657F}"/>
                </a:ext>
              </a:extLst>
            </p:cNvPr>
            <p:cNvSpPr/>
            <p:nvPr/>
          </p:nvSpPr>
          <p:spPr>
            <a:xfrm>
              <a:off x="9524" y="2315827"/>
              <a:ext cx="6096000" cy="2285999"/>
            </a:xfrm>
            <a:prstGeom prst="rect">
              <a:avLst/>
            </a:prstGeom>
            <a:solidFill>
              <a:srgbClr val="A4B9C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CC3BCC1-476B-46FC-A5C7-F7AFB231E0F9}"/>
                </a:ext>
              </a:extLst>
            </p:cNvPr>
            <p:cNvSpPr/>
            <p:nvPr/>
          </p:nvSpPr>
          <p:spPr>
            <a:xfrm>
              <a:off x="304800" y="2665706"/>
              <a:ext cx="5588000" cy="1510157"/>
            </a:xfrm>
            <a:prstGeom prst="rect">
              <a:avLst/>
            </a:prstGeom>
          </p:spPr>
          <p:txBody>
            <a:bodyPr wrap="square" lIns="0" tIns="0" rIns="0" bIns="0" anchor="ctr">
              <a:spAutoFit/>
            </a:bodyPr>
            <a:lstStyle/>
            <a:p>
              <a:pPr>
                <a:lnSpc>
                  <a:spcPct val="80000"/>
                </a:lnSpc>
              </a:pPr>
              <a:r>
                <a:rPr lang="en-US" sz="2000" b="1" spc="-38">
                  <a:solidFill>
                    <a:schemeClr val="tx2"/>
                  </a:solidFill>
                </a:rPr>
                <a:t>POWERS</a:t>
              </a:r>
              <a:r>
                <a:rPr lang="en-US" sz="4400" b="1" spc="-38">
                  <a:solidFill>
                    <a:schemeClr val="tx2"/>
                  </a:solidFill>
                </a:rPr>
                <a:t> </a:t>
              </a:r>
            </a:p>
            <a:p>
              <a:pPr>
                <a:lnSpc>
                  <a:spcPct val="80000"/>
                </a:lnSpc>
              </a:pPr>
              <a:r>
                <a:rPr lang="en-US" sz="3200" b="1" spc="-113">
                  <a:solidFill>
                    <a:schemeClr val="accent1"/>
                  </a:solidFill>
                </a:rPr>
                <a:t>ALL UC PLATFORMS</a:t>
              </a:r>
              <a:endParaRPr lang="en-US" sz="3200" b="1" spc="-225">
                <a:solidFill>
                  <a:schemeClr val="accent1"/>
                </a:solidFill>
              </a:endParaRPr>
            </a:p>
            <a:p>
              <a:pPr>
                <a:lnSpc>
                  <a:spcPct val="80000"/>
                </a:lnSpc>
              </a:pPr>
              <a:r>
                <a:rPr lang="en-US" sz="1600" b="1" spc="-38" err="1">
                  <a:solidFill>
                    <a:srgbClr val="00ADF3"/>
                  </a:solidFill>
                </a:rPr>
                <a:t>MiVoice</a:t>
              </a:r>
              <a:r>
                <a:rPr lang="en-US" sz="1600" b="1" spc="-38">
                  <a:solidFill>
                    <a:srgbClr val="00ADF3"/>
                  </a:solidFill>
                </a:rPr>
                <a:t> Business, 5000, 400 and MX-ONE</a:t>
              </a:r>
              <a:endParaRPr lang="en-US" sz="1100" b="1" spc="-38">
                <a:solidFill>
                  <a:srgbClr val="00ADF3"/>
                </a:solidFill>
              </a:endParaRPr>
            </a:p>
          </p:txBody>
        </p:sp>
      </p:grpSp>
      <p:grpSp>
        <p:nvGrpSpPr>
          <p:cNvPr id="2" name="Group 1"/>
          <p:cNvGrpSpPr/>
          <p:nvPr/>
        </p:nvGrpSpPr>
        <p:grpSpPr>
          <a:xfrm>
            <a:off x="4576271" y="2"/>
            <a:ext cx="2286000" cy="1714501"/>
            <a:chOff x="9144000" y="0"/>
            <a:chExt cx="3048000" cy="2286000"/>
          </a:xfrm>
        </p:grpSpPr>
        <p:sp>
          <p:nvSpPr>
            <p:cNvPr id="172" name="Rectangle 171">
              <a:extLst>
                <a:ext uri="{FF2B5EF4-FFF2-40B4-BE49-F238E27FC236}">
                  <a16:creationId xmlns:a16="http://schemas.microsoft.com/office/drawing/2014/main" id="{33596CF4-B00F-40AE-9E8E-BCA67136C722}"/>
                </a:ext>
              </a:extLst>
            </p:cNvPr>
            <p:cNvSpPr/>
            <p:nvPr/>
          </p:nvSpPr>
          <p:spPr>
            <a:xfrm>
              <a:off x="9144000" y="0"/>
              <a:ext cx="3048000" cy="2286000"/>
            </a:xfrm>
            <a:prstGeom prst="rect">
              <a:avLst/>
            </a:prstGeom>
            <a:solidFill>
              <a:srgbClr val="A4B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p:cNvGrpSpPr>
              <a:grpSpLocks noChangeAspect="1"/>
            </p:cNvGrpSpPr>
            <p:nvPr/>
          </p:nvGrpSpPr>
          <p:grpSpPr bwMode="auto">
            <a:xfrm>
              <a:off x="9320179" y="1315307"/>
              <a:ext cx="792163" cy="760413"/>
              <a:chOff x="3451" y="2320"/>
              <a:chExt cx="499" cy="479"/>
            </a:xfrm>
            <a:solidFill>
              <a:schemeClr val="accent1"/>
            </a:solidFill>
          </p:grpSpPr>
          <p:sp>
            <p:nvSpPr>
              <p:cNvPr id="20" name="Freeform 10"/>
              <p:cNvSpPr>
                <a:spLocks noEditPoints="1"/>
              </p:cNvSpPr>
              <p:nvPr/>
            </p:nvSpPr>
            <p:spPr bwMode="auto">
              <a:xfrm>
                <a:off x="3451" y="2320"/>
                <a:ext cx="499" cy="479"/>
              </a:xfrm>
              <a:custGeom>
                <a:avLst/>
                <a:gdLst>
                  <a:gd name="T0" fmla="*/ 144 w 288"/>
                  <a:gd name="T1" fmla="*/ 7 h 288"/>
                  <a:gd name="T2" fmla="*/ 281 w 288"/>
                  <a:gd name="T3" fmla="*/ 144 h 288"/>
                  <a:gd name="T4" fmla="*/ 144 w 288"/>
                  <a:gd name="T5" fmla="*/ 281 h 288"/>
                  <a:gd name="T6" fmla="*/ 7 w 288"/>
                  <a:gd name="T7" fmla="*/ 144 h 288"/>
                  <a:gd name="T8" fmla="*/ 7 w 288"/>
                  <a:gd name="T9" fmla="*/ 144 h 288"/>
                  <a:gd name="T10" fmla="*/ 144 w 288"/>
                  <a:gd name="T11" fmla="*/ 7 h 288"/>
                  <a:gd name="T12" fmla="*/ 144 w 288"/>
                  <a:gd name="T13" fmla="*/ 0 h 288"/>
                  <a:gd name="T14" fmla="*/ 0 w 288"/>
                  <a:gd name="T15" fmla="*/ 144 h 288"/>
                  <a:gd name="T16" fmla="*/ 144 w 288"/>
                  <a:gd name="T17" fmla="*/ 288 h 288"/>
                  <a:gd name="T18" fmla="*/ 288 w 288"/>
                  <a:gd name="T19" fmla="*/ 144 h 288"/>
                  <a:gd name="T20" fmla="*/ 144 w 288"/>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88">
                    <a:moveTo>
                      <a:pt x="144" y="7"/>
                    </a:moveTo>
                    <a:cubicBezTo>
                      <a:pt x="220" y="7"/>
                      <a:pt x="281" y="68"/>
                      <a:pt x="281" y="144"/>
                    </a:cubicBezTo>
                    <a:cubicBezTo>
                      <a:pt x="281" y="220"/>
                      <a:pt x="220" y="281"/>
                      <a:pt x="144" y="281"/>
                    </a:cubicBezTo>
                    <a:cubicBezTo>
                      <a:pt x="68" y="281"/>
                      <a:pt x="7" y="220"/>
                      <a:pt x="7" y="144"/>
                    </a:cubicBezTo>
                    <a:cubicBezTo>
                      <a:pt x="7" y="144"/>
                      <a:pt x="7" y="144"/>
                      <a:pt x="7" y="144"/>
                    </a:cubicBezTo>
                    <a:cubicBezTo>
                      <a:pt x="7" y="68"/>
                      <a:pt x="68" y="7"/>
                      <a:pt x="144" y="7"/>
                    </a:cubicBezTo>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0" name="Freeform 11"/>
              <p:cNvSpPr>
                <a:spLocks noEditPoints="1"/>
              </p:cNvSpPr>
              <p:nvPr/>
            </p:nvSpPr>
            <p:spPr bwMode="auto">
              <a:xfrm>
                <a:off x="3533" y="2427"/>
                <a:ext cx="335" cy="284"/>
              </a:xfrm>
              <a:custGeom>
                <a:avLst/>
                <a:gdLst>
                  <a:gd name="T0" fmla="*/ 128 w 193"/>
                  <a:gd name="T1" fmla="*/ 78 h 171"/>
                  <a:gd name="T2" fmla="*/ 127 w 193"/>
                  <a:gd name="T3" fmla="*/ 77 h 171"/>
                  <a:gd name="T4" fmla="*/ 130 w 193"/>
                  <a:gd name="T5" fmla="*/ 68 h 171"/>
                  <a:gd name="T6" fmla="*/ 132 w 193"/>
                  <a:gd name="T7" fmla="*/ 68 h 171"/>
                  <a:gd name="T8" fmla="*/ 168 w 193"/>
                  <a:gd name="T9" fmla="*/ 35 h 171"/>
                  <a:gd name="T10" fmla="*/ 134 w 193"/>
                  <a:gd name="T11" fmla="*/ 0 h 171"/>
                  <a:gd name="T12" fmla="*/ 100 w 193"/>
                  <a:gd name="T13" fmla="*/ 27 h 171"/>
                  <a:gd name="T14" fmla="*/ 98 w 193"/>
                  <a:gd name="T15" fmla="*/ 27 h 171"/>
                  <a:gd name="T16" fmla="*/ 94 w 193"/>
                  <a:gd name="T17" fmla="*/ 27 h 171"/>
                  <a:gd name="T18" fmla="*/ 92 w 193"/>
                  <a:gd name="T19" fmla="*/ 26 h 171"/>
                  <a:gd name="T20" fmla="*/ 54 w 193"/>
                  <a:gd name="T21" fmla="*/ 0 h 171"/>
                  <a:gd name="T22" fmla="*/ 59 w 193"/>
                  <a:gd name="T23" fmla="*/ 68 h 171"/>
                  <a:gd name="T24" fmla="*/ 63 w 193"/>
                  <a:gd name="T25" fmla="*/ 68 h 171"/>
                  <a:gd name="T26" fmla="*/ 66 w 193"/>
                  <a:gd name="T27" fmla="*/ 77 h 171"/>
                  <a:gd name="T28" fmla="*/ 65 w 193"/>
                  <a:gd name="T29" fmla="*/ 78 h 171"/>
                  <a:gd name="T30" fmla="*/ 0 w 193"/>
                  <a:gd name="T31" fmla="*/ 137 h 171"/>
                  <a:gd name="T32" fmla="*/ 41 w 193"/>
                  <a:gd name="T33" fmla="*/ 145 h 171"/>
                  <a:gd name="T34" fmla="*/ 38 w 193"/>
                  <a:gd name="T35" fmla="*/ 164 h 171"/>
                  <a:gd name="T36" fmla="*/ 155 w 193"/>
                  <a:gd name="T37" fmla="*/ 171 h 171"/>
                  <a:gd name="T38" fmla="*/ 153 w 193"/>
                  <a:gd name="T39" fmla="*/ 146 h 171"/>
                  <a:gd name="T40" fmla="*/ 193 w 193"/>
                  <a:gd name="T41" fmla="*/ 145 h 171"/>
                  <a:gd name="T42" fmla="*/ 134 w 193"/>
                  <a:gd name="T43" fmla="*/ 78 h 171"/>
                  <a:gd name="T44" fmla="*/ 106 w 193"/>
                  <a:gd name="T45" fmla="*/ 27 h 171"/>
                  <a:gd name="T46" fmla="*/ 162 w 193"/>
                  <a:gd name="T47" fmla="*/ 35 h 171"/>
                  <a:gd name="T48" fmla="*/ 134 w 193"/>
                  <a:gd name="T49" fmla="*/ 63 h 171"/>
                  <a:gd name="T50" fmla="*/ 131 w 193"/>
                  <a:gd name="T51" fmla="*/ 63 h 171"/>
                  <a:gd name="T52" fmla="*/ 107 w 193"/>
                  <a:gd name="T53" fmla="*/ 29 h 171"/>
                  <a:gd name="T54" fmla="*/ 106 w 193"/>
                  <a:gd name="T55" fmla="*/ 27 h 171"/>
                  <a:gd name="T56" fmla="*/ 125 w 193"/>
                  <a:gd name="T57" fmla="*/ 61 h 171"/>
                  <a:gd name="T58" fmla="*/ 76 w 193"/>
                  <a:gd name="T59" fmla="*/ 81 h 171"/>
                  <a:gd name="T60" fmla="*/ 96 w 193"/>
                  <a:gd name="T61" fmla="*/ 33 h 171"/>
                  <a:gd name="T62" fmla="*/ 62 w 193"/>
                  <a:gd name="T63" fmla="*/ 63 h 171"/>
                  <a:gd name="T64" fmla="*/ 59 w 193"/>
                  <a:gd name="T65" fmla="*/ 63 h 171"/>
                  <a:gd name="T66" fmla="*/ 59 w 193"/>
                  <a:gd name="T67" fmla="*/ 62 h 171"/>
                  <a:gd name="T68" fmla="*/ 59 w 193"/>
                  <a:gd name="T69" fmla="*/ 63 h 171"/>
                  <a:gd name="T70" fmla="*/ 47 w 193"/>
                  <a:gd name="T71" fmla="*/ 9 h 171"/>
                  <a:gd name="T72" fmla="*/ 65 w 193"/>
                  <a:gd name="T73" fmla="*/ 7 h 171"/>
                  <a:gd name="T74" fmla="*/ 87 w 193"/>
                  <a:gd name="T75" fmla="*/ 28 h 171"/>
                  <a:gd name="T76" fmla="*/ 62 w 193"/>
                  <a:gd name="T77" fmla="*/ 61 h 171"/>
                  <a:gd name="T78" fmla="*/ 6 w 193"/>
                  <a:gd name="T79" fmla="*/ 139 h 171"/>
                  <a:gd name="T80" fmla="*/ 59 w 193"/>
                  <a:gd name="T81" fmla="*/ 84 h 171"/>
                  <a:gd name="T82" fmla="*/ 73 w 193"/>
                  <a:gd name="T83" fmla="*/ 86 h 171"/>
                  <a:gd name="T84" fmla="*/ 92 w 193"/>
                  <a:gd name="T85" fmla="*/ 95 h 171"/>
                  <a:gd name="T86" fmla="*/ 92 w 193"/>
                  <a:gd name="T87" fmla="*/ 95 h 171"/>
                  <a:gd name="T88" fmla="*/ 101 w 193"/>
                  <a:gd name="T89" fmla="*/ 104 h 171"/>
                  <a:gd name="T90" fmla="*/ 43 w 193"/>
                  <a:gd name="T91" fmla="*/ 138 h 171"/>
                  <a:gd name="T92" fmla="*/ 149 w 193"/>
                  <a:gd name="T93" fmla="*/ 165 h 171"/>
                  <a:gd name="T94" fmla="*/ 43 w 193"/>
                  <a:gd name="T95" fmla="*/ 164 h 171"/>
                  <a:gd name="T96" fmla="*/ 150 w 193"/>
                  <a:gd name="T97" fmla="*/ 164 h 171"/>
                  <a:gd name="T98" fmla="*/ 150 w 193"/>
                  <a:gd name="T99" fmla="*/ 165 h 171"/>
                  <a:gd name="T100" fmla="*/ 187 w 193"/>
                  <a:gd name="T101" fmla="*/ 138 h 171"/>
                  <a:gd name="T102" fmla="*/ 150 w 193"/>
                  <a:gd name="T103" fmla="*/ 139 h 171"/>
                  <a:gd name="T104" fmla="*/ 110 w 193"/>
                  <a:gd name="T105" fmla="*/ 106 h 171"/>
                  <a:gd name="T106" fmla="*/ 109 w 193"/>
                  <a:gd name="T107" fmla="*/ 106 h 171"/>
                  <a:gd name="T108" fmla="*/ 101 w 193"/>
                  <a:gd name="T109" fmla="*/ 95 h 171"/>
                  <a:gd name="T110" fmla="*/ 120 w 193"/>
                  <a:gd name="T111" fmla="*/ 86 h 171"/>
                  <a:gd name="T112" fmla="*/ 120 w 193"/>
                  <a:gd name="T113" fmla="*/ 86 h 171"/>
                  <a:gd name="T114" fmla="*/ 187 w 193"/>
                  <a:gd name="T115"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1">
                    <a:moveTo>
                      <a:pt x="134" y="78"/>
                    </a:moveTo>
                    <a:cubicBezTo>
                      <a:pt x="132" y="78"/>
                      <a:pt x="130" y="78"/>
                      <a:pt x="128" y="78"/>
                    </a:cubicBezTo>
                    <a:cubicBezTo>
                      <a:pt x="126" y="78"/>
                      <a:pt x="126" y="78"/>
                      <a:pt x="126" y="78"/>
                    </a:cubicBezTo>
                    <a:cubicBezTo>
                      <a:pt x="127" y="77"/>
                      <a:pt x="127" y="77"/>
                      <a:pt x="127" y="77"/>
                    </a:cubicBezTo>
                    <a:cubicBezTo>
                      <a:pt x="128" y="74"/>
                      <a:pt x="129" y="72"/>
                      <a:pt x="130" y="69"/>
                    </a:cubicBezTo>
                    <a:cubicBezTo>
                      <a:pt x="130" y="68"/>
                      <a:pt x="130" y="68"/>
                      <a:pt x="130" y="68"/>
                    </a:cubicBezTo>
                    <a:cubicBezTo>
                      <a:pt x="130" y="68"/>
                      <a:pt x="130" y="68"/>
                      <a:pt x="130" y="68"/>
                    </a:cubicBezTo>
                    <a:cubicBezTo>
                      <a:pt x="132" y="68"/>
                      <a:pt x="132" y="68"/>
                      <a:pt x="132" y="68"/>
                    </a:cubicBezTo>
                    <a:cubicBezTo>
                      <a:pt x="134" y="68"/>
                      <a:pt x="134" y="68"/>
                      <a:pt x="134" y="68"/>
                    </a:cubicBezTo>
                    <a:cubicBezTo>
                      <a:pt x="152" y="69"/>
                      <a:pt x="168" y="54"/>
                      <a:pt x="168" y="35"/>
                    </a:cubicBezTo>
                    <a:cubicBezTo>
                      <a:pt x="168" y="18"/>
                      <a:pt x="156" y="3"/>
                      <a:pt x="139" y="0"/>
                    </a:cubicBezTo>
                    <a:cubicBezTo>
                      <a:pt x="137" y="0"/>
                      <a:pt x="135" y="0"/>
                      <a:pt x="134" y="0"/>
                    </a:cubicBezTo>
                    <a:cubicBezTo>
                      <a:pt x="118" y="0"/>
                      <a:pt x="104" y="11"/>
                      <a:pt x="100" y="26"/>
                    </a:cubicBezTo>
                    <a:cubicBezTo>
                      <a:pt x="100" y="27"/>
                      <a:pt x="100" y="27"/>
                      <a:pt x="100" y="27"/>
                    </a:cubicBezTo>
                    <a:cubicBezTo>
                      <a:pt x="100" y="27"/>
                      <a:pt x="100" y="27"/>
                      <a:pt x="100" y="27"/>
                    </a:cubicBezTo>
                    <a:cubicBezTo>
                      <a:pt x="98" y="27"/>
                      <a:pt x="98" y="27"/>
                      <a:pt x="98" y="27"/>
                    </a:cubicBezTo>
                    <a:cubicBezTo>
                      <a:pt x="96" y="27"/>
                      <a:pt x="96" y="27"/>
                      <a:pt x="96" y="27"/>
                    </a:cubicBezTo>
                    <a:cubicBezTo>
                      <a:pt x="96" y="27"/>
                      <a:pt x="95" y="27"/>
                      <a:pt x="94" y="27"/>
                    </a:cubicBezTo>
                    <a:cubicBezTo>
                      <a:pt x="93" y="27"/>
                      <a:pt x="93" y="27"/>
                      <a:pt x="93" y="27"/>
                    </a:cubicBezTo>
                    <a:cubicBezTo>
                      <a:pt x="92" y="26"/>
                      <a:pt x="92" y="26"/>
                      <a:pt x="92" y="26"/>
                    </a:cubicBezTo>
                    <a:cubicBezTo>
                      <a:pt x="89" y="11"/>
                      <a:pt x="75" y="0"/>
                      <a:pt x="59" y="0"/>
                    </a:cubicBezTo>
                    <a:cubicBezTo>
                      <a:pt x="57" y="0"/>
                      <a:pt x="56" y="0"/>
                      <a:pt x="54" y="0"/>
                    </a:cubicBezTo>
                    <a:cubicBezTo>
                      <a:pt x="35" y="3"/>
                      <a:pt x="22" y="21"/>
                      <a:pt x="25" y="39"/>
                    </a:cubicBezTo>
                    <a:cubicBezTo>
                      <a:pt x="28" y="56"/>
                      <a:pt x="42" y="69"/>
                      <a:pt x="59" y="68"/>
                    </a:cubicBezTo>
                    <a:cubicBezTo>
                      <a:pt x="60" y="68"/>
                      <a:pt x="61" y="68"/>
                      <a:pt x="62" y="68"/>
                    </a:cubicBezTo>
                    <a:cubicBezTo>
                      <a:pt x="63" y="68"/>
                      <a:pt x="63" y="68"/>
                      <a:pt x="63" y="68"/>
                    </a:cubicBezTo>
                    <a:cubicBezTo>
                      <a:pt x="63" y="69"/>
                      <a:pt x="63" y="69"/>
                      <a:pt x="63" y="69"/>
                    </a:cubicBezTo>
                    <a:cubicBezTo>
                      <a:pt x="64" y="72"/>
                      <a:pt x="65" y="74"/>
                      <a:pt x="66" y="77"/>
                    </a:cubicBezTo>
                    <a:cubicBezTo>
                      <a:pt x="67" y="78"/>
                      <a:pt x="67" y="78"/>
                      <a:pt x="67" y="78"/>
                    </a:cubicBezTo>
                    <a:cubicBezTo>
                      <a:pt x="65" y="78"/>
                      <a:pt x="65" y="78"/>
                      <a:pt x="65" y="78"/>
                    </a:cubicBezTo>
                    <a:cubicBezTo>
                      <a:pt x="63" y="78"/>
                      <a:pt x="61" y="78"/>
                      <a:pt x="59" y="78"/>
                    </a:cubicBezTo>
                    <a:cubicBezTo>
                      <a:pt x="27" y="78"/>
                      <a:pt x="0" y="105"/>
                      <a:pt x="0" y="137"/>
                    </a:cubicBezTo>
                    <a:cubicBezTo>
                      <a:pt x="0" y="145"/>
                      <a:pt x="0" y="145"/>
                      <a:pt x="0" y="145"/>
                    </a:cubicBezTo>
                    <a:cubicBezTo>
                      <a:pt x="41" y="145"/>
                      <a:pt x="41" y="145"/>
                      <a:pt x="41" y="145"/>
                    </a:cubicBezTo>
                    <a:cubicBezTo>
                      <a:pt x="40" y="146"/>
                      <a:pt x="40" y="146"/>
                      <a:pt x="40" y="146"/>
                    </a:cubicBezTo>
                    <a:cubicBezTo>
                      <a:pt x="38" y="152"/>
                      <a:pt x="38" y="158"/>
                      <a:pt x="38" y="164"/>
                    </a:cubicBezTo>
                    <a:cubicBezTo>
                      <a:pt x="38" y="171"/>
                      <a:pt x="38" y="171"/>
                      <a:pt x="38" y="171"/>
                    </a:cubicBezTo>
                    <a:cubicBezTo>
                      <a:pt x="155" y="171"/>
                      <a:pt x="155" y="171"/>
                      <a:pt x="155" y="171"/>
                    </a:cubicBezTo>
                    <a:cubicBezTo>
                      <a:pt x="155" y="164"/>
                      <a:pt x="155" y="164"/>
                      <a:pt x="155" y="164"/>
                    </a:cubicBezTo>
                    <a:cubicBezTo>
                      <a:pt x="155" y="158"/>
                      <a:pt x="155" y="152"/>
                      <a:pt x="153" y="146"/>
                    </a:cubicBezTo>
                    <a:cubicBezTo>
                      <a:pt x="152" y="145"/>
                      <a:pt x="152" y="145"/>
                      <a:pt x="152" y="145"/>
                    </a:cubicBezTo>
                    <a:cubicBezTo>
                      <a:pt x="193" y="145"/>
                      <a:pt x="193" y="145"/>
                      <a:pt x="193" y="145"/>
                    </a:cubicBezTo>
                    <a:cubicBezTo>
                      <a:pt x="193" y="137"/>
                      <a:pt x="193" y="137"/>
                      <a:pt x="193" y="137"/>
                    </a:cubicBezTo>
                    <a:cubicBezTo>
                      <a:pt x="193" y="105"/>
                      <a:pt x="167" y="78"/>
                      <a:pt x="134" y="78"/>
                    </a:cubicBezTo>
                    <a:cubicBezTo>
                      <a:pt x="134" y="78"/>
                      <a:pt x="134" y="78"/>
                      <a:pt x="134" y="78"/>
                    </a:cubicBezTo>
                    <a:close/>
                    <a:moveTo>
                      <a:pt x="106" y="27"/>
                    </a:moveTo>
                    <a:cubicBezTo>
                      <a:pt x="110" y="15"/>
                      <a:pt x="121" y="6"/>
                      <a:pt x="134" y="6"/>
                    </a:cubicBezTo>
                    <a:cubicBezTo>
                      <a:pt x="149" y="6"/>
                      <a:pt x="162" y="19"/>
                      <a:pt x="162" y="35"/>
                    </a:cubicBezTo>
                    <a:cubicBezTo>
                      <a:pt x="162" y="50"/>
                      <a:pt x="149" y="63"/>
                      <a:pt x="134" y="63"/>
                    </a:cubicBezTo>
                    <a:cubicBezTo>
                      <a:pt x="134" y="63"/>
                      <a:pt x="134" y="63"/>
                      <a:pt x="134" y="63"/>
                    </a:cubicBezTo>
                    <a:cubicBezTo>
                      <a:pt x="133" y="63"/>
                      <a:pt x="132" y="63"/>
                      <a:pt x="131" y="63"/>
                    </a:cubicBezTo>
                    <a:cubicBezTo>
                      <a:pt x="131" y="63"/>
                      <a:pt x="131" y="63"/>
                      <a:pt x="131" y="63"/>
                    </a:cubicBezTo>
                    <a:cubicBezTo>
                      <a:pt x="131" y="61"/>
                      <a:pt x="131" y="61"/>
                      <a:pt x="131" y="61"/>
                    </a:cubicBezTo>
                    <a:cubicBezTo>
                      <a:pt x="131" y="47"/>
                      <a:pt x="121" y="34"/>
                      <a:pt x="107" y="29"/>
                    </a:cubicBezTo>
                    <a:cubicBezTo>
                      <a:pt x="106" y="28"/>
                      <a:pt x="106" y="28"/>
                      <a:pt x="106" y="28"/>
                    </a:cubicBezTo>
                    <a:lnTo>
                      <a:pt x="106" y="27"/>
                    </a:lnTo>
                    <a:close/>
                    <a:moveTo>
                      <a:pt x="96" y="33"/>
                    </a:moveTo>
                    <a:cubicBezTo>
                      <a:pt x="112" y="33"/>
                      <a:pt x="125" y="45"/>
                      <a:pt x="125" y="61"/>
                    </a:cubicBezTo>
                    <a:cubicBezTo>
                      <a:pt x="125" y="73"/>
                      <a:pt x="118" y="83"/>
                      <a:pt x="107" y="87"/>
                    </a:cubicBezTo>
                    <a:cubicBezTo>
                      <a:pt x="97" y="92"/>
                      <a:pt x="85" y="89"/>
                      <a:pt x="76" y="81"/>
                    </a:cubicBezTo>
                    <a:cubicBezTo>
                      <a:pt x="65" y="70"/>
                      <a:pt x="65" y="52"/>
                      <a:pt x="76" y="41"/>
                    </a:cubicBezTo>
                    <a:cubicBezTo>
                      <a:pt x="82" y="36"/>
                      <a:pt x="89" y="33"/>
                      <a:pt x="96" y="33"/>
                    </a:cubicBezTo>
                    <a:close/>
                    <a:moveTo>
                      <a:pt x="62" y="61"/>
                    </a:moveTo>
                    <a:cubicBezTo>
                      <a:pt x="62" y="63"/>
                      <a:pt x="62" y="63"/>
                      <a:pt x="62" y="63"/>
                    </a:cubicBezTo>
                    <a:cubicBezTo>
                      <a:pt x="61" y="63"/>
                      <a:pt x="61" y="63"/>
                      <a:pt x="61" y="63"/>
                    </a:cubicBezTo>
                    <a:cubicBezTo>
                      <a:pt x="61" y="63"/>
                      <a:pt x="60" y="63"/>
                      <a:pt x="59" y="63"/>
                    </a:cubicBezTo>
                    <a:cubicBezTo>
                      <a:pt x="59" y="62"/>
                      <a:pt x="59" y="62"/>
                      <a:pt x="59" y="62"/>
                    </a:cubicBezTo>
                    <a:cubicBezTo>
                      <a:pt x="59" y="62"/>
                      <a:pt x="59" y="62"/>
                      <a:pt x="59" y="62"/>
                    </a:cubicBezTo>
                    <a:cubicBezTo>
                      <a:pt x="59" y="63"/>
                      <a:pt x="59" y="63"/>
                      <a:pt x="59" y="63"/>
                    </a:cubicBezTo>
                    <a:cubicBezTo>
                      <a:pt x="59" y="63"/>
                      <a:pt x="59" y="63"/>
                      <a:pt x="59" y="63"/>
                    </a:cubicBezTo>
                    <a:cubicBezTo>
                      <a:pt x="49" y="63"/>
                      <a:pt x="39" y="57"/>
                      <a:pt x="34" y="47"/>
                    </a:cubicBezTo>
                    <a:cubicBezTo>
                      <a:pt x="27" y="33"/>
                      <a:pt x="33" y="16"/>
                      <a:pt x="47" y="9"/>
                    </a:cubicBezTo>
                    <a:cubicBezTo>
                      <a:pt x="51" y="7"/>
                      <a:pt x="55" y="6"/>
                      <a:pt x="59" y="6"/>
                    </a:cubicBezTo>
                    <a:cubicBezTo>
                      <a:pt x="61" y="6"/>
                      <a:pt x="63" y="7"/>
                      <a:pt x="65" y="7"/>
                    </a:cubicBezTo>
                    <a:cubicBezTo>
                      <a:pt x="76" y="9"/>
                      <a:pt x="84" y="17"/>
                      <a:pt x="87" y="27"/>
                    </a:cubicBezTo>
                    <a:cubicBezTo>
                      <a:pt x="87" y="28"/>
                      <a:pt x="87" y="28"/>
                      <a:pt x="87" y="28"/>
                    </a:cubicBezTo>
                    <a:cubicBezTo>
                      <a:pt x="86" y="29"/>
                      <a:pt x="86" y="29"/>
                      <a:pt x="86" y="29"/>
                    </a:cubicBezTo>
                    <a:cubicBezTo>
                      <a:pt x="72" y="33"/>
                      <a:pt x="62" y="46"/>
                      <a:pt x="62" y="61"/>
                    </a:cubicBezTo>
                    <a:close/>
                    <a:moveTo>
                      <a:pt x="43" y="139"/>
                    </a:moveTo>
                    <a:cubicBezTo>
                      <a:pt x="6" y="139"/>
                      <a:pt x="6" y="139"/>
                      <a:pt x="6" y="139"/>
                    </a:cubicBezTo>
                    <a:cubicBezTo>
                      <a:pt x="6" y="137"/>
                      <a:pt x="6" y="137"/>
                      <a:pt x="6" y="137"/>
                    </a:cubicBezTo>
                    <a:cubicBezTo>
                      <a:pt x="6" y="108"/>
                      <a:pt x="30" y="84"/>
                      <a:pt x="59" y="84"/>
                    </a:cubicBezTo>
                    <a:cubicBezTo>
                      <a:pt x="64" y="84"/>
                      <a:pt x="68" y="85"/>
                      <a:pt x="73" y="86"/>
                    </a:cubicBezTo>
                    <a:cubicBezTo>
                      <a:pt x="73" y="86"/>
                      <a:pt x="73" y="86"/>
                      <a:pt x="73" y="86"/>
                    </a:cubicBezTo>
                    <a:cubicBezTo>
                      <a:pt x="73" y="86"/>
                      <a:pt x="73" y="86"/>
                      <a:pt x="73" y="86"/>
                    </a:cubicBezTo>
                    <a:cubicBezTo>
                      <a:pt x="78" y="91"/>
                      <a:pt x="85" y="94"/>
                      <a:pt x="92" y="95"/>
                    </a:cubicBezTo>
                    <a:cubicBezTo>
                      <a:pt x="92" y="95"/>
                      <a:pt x="92" y="95"/>
                      <a:pt x="92" y="95"/>
                    </a:cubicBezTo>
                    <a:cubicBezTo>
                      <a:pt x="92" y="95"/>
                      <a:pt x="92" y="95"/>
                      <a:pt x="92" y="95"/>
                    </a:cubicBezTo>
                    <a:cubicBezTo>
                      <a:pt x="95" y="97"/>
                      <a:pt x="97" y="100"/>
                      <a:pt x="100" y="103"/>
                    </a:cubicBezTo>
                    <a:cubicBezTo>
                      <a:pt x="101" y="104"/>
                      <a:pt x="101" y="104"/>
                      <a:pt x="101" y="104"/>
                    </a:cubicBezTo>
                    <a:cubicBezTo>
                      <a:pt x="96" y="104"/>
                      <a:pt x="96" y="104"/>
                      <a:pt x="96" y="104"/>
                    </a:cubicBezTo>
                    <a:cubicBezTo>
                      <a:pt x="74" y="104"/>
                      <a:pt x="53" y="117"/>
                      <a:pt x="43" y="138"/>
                    </a:cubicBezTo>
                    <a:lnTo>
                      <a:pt x="43" y="139"/>
                    </a:lnTo>
                    <a:close/>
                    <a:moveTo>
                      <a:pt x="149" y="165"/>
                    </a:moveTo>
                    <a:cubicBezTo>
                      <a:pt x="43" y="165"/>
                      <a:pt x="43" y="165"/>
                      <a:pt x="43" y="165"/>
                    </a:cubicBezTo>
                    <a:cubicBezTo>
                      <a:pt x="43" y="164"/>
                      <a:pt x="43" y="164"/>
                      <a:pt x="43" y="164"/>
                    </a:cubicBezTo>
                    <a:cubicBezTo>
                      <a:pt x="43" y="134"/>
                      <a:pt x="67" y="111"/>
                      <a:pt x="96" y="111"/>
                    </a:cubicBezTo>
                    <a:cubicBezTo>
                      <a:pt x="126" y="110"/>
                      <a:pt x="150" y="134"/>
                      <a:pt x="150" y="164"/>
                    </a:cubicBezTo>
                    <a:cubicBezTo>
                      <a:pt x="150" y="164"/>
                      <a:pt x="150" y="164"/>
                      <a:pt x="150" y="164"/>
                    </a:cubicBezTo>
                    <a:cubicBezTo>
                      <a:pt x="150" y="165"/>
                      <a:pt x="150" y="165"/>
                      <a:pt x="150" y="165"/>
                    </a:cubicBezTo>
                    <a:lnTo>
                      <a:pt x="149" y="165"/>
                    </a:lnTo>
                    <a:close/>
                    <a:moveTo>
                      <a:pt x="187" y="138"/>
                    </a:moveTo>
                    <a:cubicBezTo>
                      <a:pt x="187" y="139"/>
                      <a:pt x="187" y="139"/>
                      <a:pt x="187" y="139"/>
                    </a:cubicBezTo>
                    <a:cubicBezTo>
                      <a:pt x="150" y="139"/>
                      <a:pt x="150" y="139"/>
                      <a:pt x="150" y="139"/>
                    </a:cubicBezTo>
                    <a:cubicBezTo>
                      <a:pt x="150" y="138"/>
                      <a:pt x="150" y="138"/>
                      <a:pt x="150" y="138"/>
                    </a:cubicBezTo>
                    <a:cubicBezTo>
                      <a:pt x="142" y="122"/>
                      <a:pt x="127" y="110"/>
                      <a:pt x="110" y="106"/>
                    </a:cubicBezTo>
                    <a:cubicBezTo>
                      <a:pt x="109" y="106"/>
                      <a:pt x="109" y="106"/>
                      <a:pt x="109" y="106"/>
                    </a:cubicBezTo>
                    <a:cubicBezTo>
                      <a:pt x="109" y="106"/>
                      <a:pt x="109" y="106"/>
                      <a:pt x="109" y="106"/>
                    </a:cubicBezTo>
                    <a:cubicBezTo>
                      <a:pt x="107" y="103"/>
                      <a:pt x="105" y="99"/>
                      <a:pt x="102" y="96"/>
                    </a:cubicBezTo>
                    <a:cubicBezTo>
                      <a:pt x="101" y="95"/>
                      <a:pt x="101" y="95"/>
                      <a:pt x="101" y="95"/>
                    </a:cubicBezTo>
                    <a:cubicBezTo>
                      <a:pt x="103" y="95"/>
                      <a:pt x="103" y="95"/>
                      <a:pt x="103" y="95"/>
                    </a:cubicBezTo>
                    <a:cubicBezTo>
                      <a:pt x="109" y="94"/>
                      <a:pt x="115" y="91"/>
                      <a:pt x="120" y="86"/>
                    </a:cubicBezTo>
                    <a:cubicBezTo>
                      <a:pt x="120" y="86"/>
                      <a:pt x="120" y="86"/>
                      <a:pt x="120" y="86"/>
                    </a:cubicBezTo>
                    <a:cubicBezTo>
                      <a:pt x="120" y="86"/>
                      <a:pt x="120" y="86"/>
                      <a:pt x="120" y="86"/>
                    </a:cubicBezTo>
                    <a:cubicBezTo>
                      <a:pt x="149" y="79"/>
                      <a:pt x="178" y="96"/>
                      <a:pt x="185" y="124"/>
                    </a:cubicBezTo>
                    <a:cubicBezTo>
                      <a:pt x="186" y="128"/>
                      <a:pt x="187" y="133"/>
                      <a:pt x="187" y="137"/>
                    </a:cubicBezTo>
                    <a:lnTo>
                      <a:pt x="187"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
          <p:nvSpPr>
            <p:cNvPr id="104" name="Rectangle 103">
              <a:extLst>
                <a:ext uri="{FF2B5EF4-FFF2-40B4-BE49-F238E27FC236}">
                  <a16:creationId xmlns:a16="http://schemas.microsoft.com/office/drawing/2014/main" id="{771B1A2D-8F30-4324-92BC-B93ACD567828}"/>
                </a:ext>
              </a:extLst>
            </p:cNvPr>
            <p:cNvSpPr/>
            <p:nvPr/>
          </p:nvSpPr>
          <p:spPr>
            <a:xfrm>
              <a:off x="9324415" y="268915"/>
              <a:ext cx="2819480" cy="1682511"/>
            </a:xfrm>
            <a:prstGeom prst="rect">
              <a:avLst/>
            </a:prstGeom>
          </p:spPr>
          <p:txBody>
            <a:bodyPr wrap="square" lIns="0" tIns="0" rIns="0" bIns="0">
              <a:spAutoFit/>
            </a:bodyPr>
            <a:lstStyle/>
            <a:p>
              <a:pPr>
                <a:lnSpc>
                  <a:spcPct val="80000"/>
                </a:lnSpc>
              </a:pPr>
              <a:r>
                <a:rPr lang="en-US" sz="4050" b="1" dirty="0">
                  <a:solidFill>
                    <a:schemeClr val="accent1"/>
                  </a:solidFill>
                </a:rPr>
                <a:t>1.6M+</a:t>
              </a:r>
              <a:br>
                <a:rPr lang="en-US" sz="4050" b="1" dirty="0">
                  <a:solidFill>
                    <a:schemeClr val="accent1"/>
                  </a:solidFill>
                </a:rPr>
              </a:br>
              <a:r>
                <a:rPr lang="en-US" sz="2100" b="1" spc="-38" dirty="0">
                  <a:solidFill>
                    <a:schemeClr val="bg1"/>
                  </a:solidFill>
                </a:rPr>
                <a:t>USERS</a:t>
              </a:r>
            </a:p>
            <a:p>
              <a:pPr>
                <a:lnSpc>
                  <a:spcPct val="80000"/>
                </a:lnSpc>
                <a:tabLst>
                  <a:tab pos="690529" algn="l"/>
                </a:tabLst>
              </a:pPr>
              <a:br>
                <a:rPr lang="en-US" sz="900" b="1" spc="-38" dirty="0">
                  <a:solidFill>
                    <a:schemeClr val="bg1"/>
                  </a:solidFill>
                </a:rPr>
              </a:br>
              <a:r>
                <a:rPr lang="en-US" sz="900" b="1" spc="-38" dirty="0">
                  <a:solidFill>
                    <a:schemeClr val="bg1"/>
                  </a:solidFill>
                </a:rPr>
                <a:t>	</a:t>
              </a:r>
              <a:r>
                <a:rPr lang="en-US" sz="1600" b="1" spc="-38" dirty="0">
                  <a:solidFill>
                    <a:schemeClr val="bg1"/>
                  </a:solidFill>
                </a:rPr>
                <a:t>IN </a:t>
              </a:r>
              <a:r>
                <a:rPr lang="en-US" sz="1600" b="1" dirty="0">
                  <a:solidFill>
                    <a:schemeClr val="accent1"/>
                  </a:solidFill>
                </a:rPr>
                <a:t>100+</a:t>
              </a:r>
              <a:br>
                <a:rPr lang="en-US" sz="1600" b="1" dirty="0">
                  <a:solidFill>
                    <a:schemeClr val="accent1"/>
                  </a:solidFill>
                </a:rPr>
              </a:br>
              <a:r>
                <a:rPr lang="en-US" sz="1600" b="1" dirty="0">
                  <a:solidFill>
                    <a:schemeClr val="accent1"/>
                  </a:solidFill>
                </a:rPr>
                <a:t>	</a:t>
              </a:r>
              <a:r>
                <a:rPr lang="en-US" sz="1600" b="1" spc="-38" dirty="0">
                  <a:solidFill>
                    <a:schemeClr val="accent1"/>
                  </a:solidFill>
                </a:rPr>
                <a:t>COUNTRIES</a:t>
              </a:r>
              <a:endParaRPr lang="en-US" sz="1600" spc="-38" dirty="0">
                <a:solidFill>
                  <a:schemeClr val="accent1"/>
                </a:solidFill>
              </a:endParaRPr>
            </a:p>
          </p:txBody>
        </p:sp>
      </p:grpSp>
      <p:grpSp>
        <p:nvGrpSpPr>
          <p:cNvPr id="9" name="Group 8"/>
          <p:cNvGrpSpPr/>
          <p:nvPr/>
        </p:nvGrpSpPr>
        <p:grpSpPr>
          <a:xfrm>
            <a:off x="-5596" y="3429001"/>
            <a:ext cx="2384568" cy="1714500"/>
            <a:chOff x="-14923" y="4572000"/>
            <a:chExt cx="3179426" cy="2286000"/>
          </a:xfrm>
        </p:grpSpPr>
        <p:sp>
          <p:nvSpPr>
            <p:cNvPr id="88" name="Rectangle 87">
              <a:extLst>
                <a:ext uri="{FF2B5EF4-FFF2-40B4-BE49-F238E27FC236}">
                  <a16:creationId xmlns:a16="http://schemas.microsoft.com/office/drawing/2014/main" id="{28D0B870-7D0A-884C-8969-EE53B76F7FC6}"/>
                </a:ext>
              </a:extLst>
            </p:cNvPr>
            <p:cNvSpPr/>
            <p:nvPr/>
          </p:nvSpPr>
          <p:spPr>
            <a:xfrm>
              <a:off x="-14923" y="4572000"/>
              <a:ext cx="3048000" cy="2286000"/>
            </a:xfrm>
            <a:prstGeom prst="rect">
              <a:avLst/>
            </a:prstGeom>
            <a:solidFill>
              <a:srgbClr val="A4B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4013" y="5065905"/>
              <a:ext cx="2800490" cy="1589068"/>
              <a:chOff x="406588" y="4898910"/>
              <a:chExt cx="2800490" cy="1589068"/>
            </a:xfrm>
          </p:grpSpPr>
          <p:sp>
            <p:nvSpPr>
              <p:cNvPr id="6" name="Rectangle 5"/>
              <p:cNvSpPr/>
              <p:nvPr/>
            </p:nvSpPr>
            <p:spPr>
              <a:xfrm>
                <a:off x="410824" y="5084518"/>
                <a:ext cx="2796254" cy="1403460"/>
              </a:xfrm>
              <a:prstGeom prst="rect">
                <a:avLst/>
              </a:prstGeom>
            </p:spPr>
            <p:txBody>
              <a:bodyPr wrap="square">
                <a:spAutoFit/>
              </a:bodyPr>
              <a:lstStyle/>
              <a:p>
                <a:pPr>
                  <a:lnSpc>
                    <a:spcPct val="80000"/>
                  </a:lnSpc>
                  <a:tabLst>
                    <a:tab pos="690529" algn="l"/>
                  </a:tabLst>
                </a:pPr>
                <a:r>
                  <a:rPr lang="en-US" b="1" spc="-38" dirty="0">
                    <a:solidFill>
                      <a:schemeClr val="accent2"/>
                    </a:solidFill>
                  </a:rPr>
                  <a:t>           </a:t>
                </a:r>
              </a:p>
              <a:p>
                <a:pPr>
                  <a:lnSpc>
                    <a:spcPct val="80000"/>
                  </a:lnSpc>
                  <a:tabLst>
                    <a:tab pos="690529" algn="l"/>
                  </a:tabLst>
                </a:pPr>
                <a:r>
                  <a:rPr lang="en-US" sz="2400" b="1" spc="-38" dirty="0">
                    <a:solidFill>
                      <a:schemeClr val="bg1"/>
                    </a:solidFill>
                  </a:rPr>
                  <a:t>USERS </a:t>
                </a:r>
                <a:r>
                  <a:rPr lang="en-US" b="1" spc="-38" dirty="0">
                    <a:solidFill>
                      <a:schemeClr val="accent1"/>
                    </a:solidFill>
                  </a:rPr>
                  <a:t>SHIPPED </a:t>
                </a:r>
              </a:p>
              <a:p>
                <a:pPr>
                  <a:lnSpc>
                    <a:spcPct val="80000"/>
                  </a:lnSpc>
                  <a:tabLst>
                    <a:tab pos="690529" algn="l"/>
                  </a:tabLst>
                </a:pPr>
                <a:r>
                  <a:rPr lang="en-US" b="1" spc="-38" dirty="0">
                    <a:solidFill>
                      <a:schemeClr val="accent1"/>
                    </a:solidFill>
                  </a:rPr>
                  <a:t>Last 12 Months</a:t>
                </a:r>
              </a:p>
            </p:txBody>
          </p:sp>
          <p:sp>
            <p:nvSpPr>
              <p:cNvPr id="81" name="Rectangle 80">
                <a:extLst>
                  <a:ext uri="{FF2B5EF4-FFF2-40B4-BE49-F238E27FC236}">
                    <a16:creationId xmlns:a16="http://schemas.microsoft.com/office/drawing/2014/main" id="{72832F06-7F58-4550-89D5-9B3DF4306BED}"/>
                  </a:ext>
                </a:extLst>
              </p:cNvPr>
              <p:cNvSpPr/>
              <p:nvPr/>
            </p:nvSpPr>
            <p:spPr>
              <a:xfrm>
                <a:off x="406588" y="4898910"/>
                <a:ext cx="1566014" cy="459613"/>
              </a:xfrm>
              <a:prstGeom prst="rect">
                <a:avLst/>
              </a:prstGeom>
            </p:spPr>
            <p:txBody>
              <a:bodyPr wrap="square" lIns="0" tIns="0" rIns="0" bIns="0" anchor="ctr">
                <a:spAutoFit/>
              </a:bodyPr>
              <a:lstStyle/>
              <a:p>
                <a:pPr>
                  <a:lnSpc>
                    <a:spcPct val="80000"/>
                  </a:lnSpc>
                </a:pPr>
                <a:r>
                  <a:rPr lang="en-US" sz="2800" b="1" dirty="0">
                    <a:solidFill>
                      <a:schemeClr val="accent1"/>
                    </a:solidFill>
                  </a:rPr>
                  <a:t>&gt;420K</a:t>
                </a:r>
                <a:endParaRPr lang="en-US" sz="500" spc="-38" dirty="0">
                  <a:solidFill>
                    <a:schemeClr val="accent2"/>
                  </a:solidFill>
                </a:endParaRPr>
              </a:p>
            </p:txBody>
          </p:sp>
        </p:grpSp>
      </p:grpSp>
      <p:sp>
        <p:nvSpPr>
          <p:cNvPr id="103" name="Rectangle 102">
            <a:extLst>
              <a:ext uri="{FF2B5EF4-FFF2-40B4-BE49-F238E27FC236}">
                <a16:creationId xmlns:a16="http://schemas.microsoft.com/office/drawing/2014/main" id="{F1737AEF-0E46-4F21-A34E-6FBB917DDA63}"/>
              </a:ext>
            </a:extLst>
          </p:cNvPr>
          <p:cNvSpPr/>
          <p:nvPr/>
        </p:nvSpPr>
        <p:spPr>
          <a:xfrm>
            <a:off x="6858000" y="3429001"/>
            <a:ext cx="2286000" cy="1714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1500">
              <a:solidFill>
                <a:prstClr val="white"/>
              </a:solidFill>
              <a:latin typeface="Franklin Gothic Book"/>
            </a:endParaRPr>
          </a:p>
        </p:txBody>
      </p:sp>
      <p:sp>
        <p:nvSpPr>
          <p:cNvPr id="179" name="Rectangle 178">
            <a:extLst>
              <a:ext uri="{FF2B5EF4-FFF2-40B4-BE49-F238E27FC236}">
                <a16:creationId xmlns:a16="http://schemas.microsoft.com/office/drawing/2014/main" id="{A8E519FE-5531-4DFF-A5A8-F7DAE23AD24D}"/>
              </a:ext>
            </a:extLst>
          </p:cNvPr>
          <p:cNvSpPr/>
          <p:nvPr/>
        </p:nvSpPr>
        <p:spPr>
          <a:xfrm>
            <a:off x="2274810" y="3429000"/>
            <a:ext cx="4578914" cy="1714500"/>
          </a:xfrm>
          <a:prstGeom prst="rect">
            <a:avLst/>
          </a:prstGeom>
          <a:solidFill>
            <a:srgbClr val="A4B9C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FE8C62B2-B960-6D41-976A-FAED747CE7B4}"/>
              </a:ext>
            </a:extLst>
          </p:cNvPr>
          <p:cNvGrpSpPr/>
          <p:nvPr/>
        </p:nvGrpSpPr>
        <p:grpSpPr>
          <a:xfrm>
            <a:off x="6867563" y="3429001"/>
            <a:ext cx="2286000" cy="1714501"/>
            <a:chOff x="6858000" y="3428999"/>
            <a:chExt cx="2286000" cy="1714501"/>
          </a:xfrm>
        </p:grpSpPr>
        <p:sp>
          <p:nvSpPr>
            <p:cNvPr id="91" name="Rectangle 90">
              <a:extLst>
                <a:ext uri="{FF2B5EF4-FFF2-40B4-BE49-F238E27FC236}">
                  <a16:creationId xmlns:a16="http://schemas.microsoft.com/office/drawing/2014/main" id="{2A479F28-5B7F-5746-A894-2CB92DA2F395}"/>
                </a:ext>
              </a:extLst>
            </p:cNvPr>
            <p:cNvSpPr/>
            <p:nvPr/>
          </p:nvSpPr>
          <p:spPr>
            <a:xfrm>
              <a:off x="6858000" y="3428999"/>
              <a:ext cx="2286000" cy="1714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1500">
                <a:solidFill>
                  <a:prstClr val="white"/>
                </a:solidFill>
                <a:latin typeface="Franklin Gothic Book"/>
              </a:endParaRPr>
            </a:p>
          </p:txBody>
        </p:sp>
        <p:pic>
          <p:nvPicPr>
            <p:cNvPr id="92" name="Picture 91">
              <a:extLst>
                <a:ext uri="{FF2B5EF4-FFF2-40B4-BE49-F238E27FC236}">
                  <a16:creationId xmlns:a16="http://schemas.microsoft.com/office/drawing/2014/main" id="{66492B1E-48E4-C74A-8A43-3F75E05FF4AA}"/>
                </a:ext>
              </a:extLst>
            </p:cNvPr>
            <p:cNvPicPr>
              <a:picLocks noChangeAspect="1"/>
            </p:cNvPicPr>
            <p:nvPr/>
          </p:nvPicPr>
          <p:blipFill>
            <a:blip r:embed="rId4"/>
            <a:stretch>
              <a:fillRect/>
            </a:stretch>
          </p:blipFill>
          <p:spPr>
            <a:xfrm>
              <a:off x="7650771" y="4014313"/>
              <a:ext cx="762026" cy="537901"/>
            </a:xfrm>
            <a:prstGeom prst="rect">
              <a:avLst/>
            </a:prstGeom>
          </p:spPr>
        </p:pic>
      </p:grpSp>
      <p:sp>
        <p:nvSpPr>
          <p:cNvPr id="98" name="Rectangle 97">
            <a:extLst>
              <a:ext uri="{FF2B5EF4-FFF2-40B4-BE49-F238E27FC236}">
                <a16:creationId xmlns:a16="http://schemas.microsoft.com/office/drawing/2014/main" id="{D00F195E-C136-B541-96E0-74EB70118F2F}"/>
              </a:ext>
            </a:extLst>
          </p:cNvPr>
          <p:cNvSpPr/>
          <p:nvPr/>
        </p:nvSpPr>
        <p:spPr>
          <a:xfrm>
            <a:off x="2968295" y="3748474"/>
            <a:ext cx="4040351" cy="966418"/>
          </a:xfrm>
          <a:prstGeom prst="rect">
            <a:avLst/>
          </a:prstGeom>
        </p:spPr>
        <p:txBody>
          <a:bodyPr wrap="square" lIns="0" tIns="0" rIns="0" bIns="0" anchor="t">
            <a:spAutoFit/>
          </a:bodyPr>
          <a:lstStyle/>
          <a:p>
            <a:pPr>
              <a:lnSpc>
                <a:spcPct val="80000"/>
              </a:lnSpc>
            </a:pPr>
            <a:r>
              <a:rPr lang="en-US" sz="4050" b="1" dirty="0">
                <a:solidFill>
                  <a:schemeClr val="accent1"/>
                </a:solidFill>
                <a:latin typeface="Arial"/>
                <a:ea typeface="ＭＳ Ｐゴシック"/>
              </a:rPr>
              <a:t>32.5%</a:t>
            </a:r>
            <a:r>
              <a:rPr lang="en-US" b="1" spc="-38" dirty="0">
                <a:solidFill>
                  <a:schemeClr val="accent1"/>
                </a:solidFill>
                <a:latin typeface="Arial"/>
                <a:ea typeface="ＭＳ Ｐゴシック"/>
              </a:rPr>
              <a:t> </a:t>
            </a:r>
            <a:endParaRPr lang="en-US" b="1" spc="-38" dirty="0">
              <a:solidFill>
                <a:schemeClr val="accent1"/>
              </a:solidFill>
            </a:endParaRPr>
          </a:p>
          <a:p>
            <a:pPr>
              <a:lnSpc>
                <a:spcPct val="80000"/>
              </a:lnSpc>
            </a:pPr>
            <a:r>
              <a:rPr lang="en-US" sz="2000" b="1" spc="-38" dirty="0">
                <a:solidFill>
                  <a:schemeClr val="tx2"/>
                </a:solidFill>
                <a:latin typeface="Arial"/>
                <a:ea typeface="ＭＳ Ｐゴシック"/>
              </a:rPr>
              <a:t>ATTACH RATE YTD</a:t>
            </a:r>
          </a:p>
          <a:p>
            <a:pPr>
              <a:lnSpc>
                <a:spcPct val="80000"/>
              </a:lnSpc>
            </a:pPr>
            <a:r>
              <a:rPr lang="en-US" b="1" spc="-38" dirty="0">
                <a:solidFill>
                  <a:schemeClr val="tx2"/>
                </a:solidFill>
                <a:latin typeface="Arial"/>
                <a:ea typeface="ＭＳ Ｐゴシック"/>
              </a:rPr>
              <a:t>vs 31.8% in 2018</a:t>
            </a:r>
            <a:endParaRPr lang="en-US" dirty="0">
              <a:solidFill>
                <a:schemeClr val="tx2"/>
              </a:solidFill>
              <a:latin typeface="Arial"/>
              <a:ea typeface="ＭＳ Ｐゴシック"/>
            </a:endParaRPr>
          </a:p>
        </p:txBody>
      </p:sp>
      <p:sp>
        <p:nvSpPr>
          <p:cNvPr id="3" name="Slide Number Placeholder 2">
            <a:extLst>
              <a:ext uri="{FF2B5EF4-FFF2-40B4-BE49-F238E27FC236}">
                <a16:creationId xmlns:a16="http://schemas.microsoft.com/office/drawing/2014/main" id="{519B2631-B62F-3C40-8C68-B5A102DA9500}"/>
              </a:ext>
            </a:extLst>
          </p:cNvPr>
          <p:cNvSpPr>
            <a:spLocks noGrp="1"/>
          </p:cNvSpPr>
          <p:nvPr>
            <p:ph type="sldNum" sz="quarter" idx="10"/>
          </p:nvPr>
        </p:nvSpPr>
        <p:spPr>
          <a:xfrm>
            <a:off x="171454" y="3518154"/>
            <a:ext cx="354806" cy="205383"/>
          </a:xfrm>
          <a:prstGeom prst="rect">
            <a:avLst/>
          </a:prstGeom>
        </p:spPr>
        <p:txBody>
          <a:bodyPr vert="horz" wrap="square" lIns="0" tIns="0" rIns="0" bIns="0" numCol="1" anchor="b" anchorCtr="0" compatLnSpc="1">
            <a:prstTxWarp prst="textNoShape">
              <a:avLst/>
            </a:prstTxWarp>
          </a:bodyPr>
          <a:lstStyle>
            <a:defPPr>
              <a:defRPr lang="en-US"/>
            </a:defPPr>
            <a:lvl1pPr algn="l" rtl="0" fontAlgn="base">
              <a:spcBef>
                <a:spcPct val="0"/>
              </a:spcBef>
              <a:spcAft>
                <a:spcPct val="0"/>
              </a:spcAft>
              <a:defRPr sz="844" kern="1200">
                <a:solidFill>
                  <a:srgbClr val="15325F"/>
                </a:solidFill>
                <a:latin typeface="Arial" charset="0"/>
                <a:ea typeface="ＭＳ Ｐゴシック" charset="0"/>
                <a:cs typeface="Arial" charset="0"/>
              </a:defRPr>
            </a:lvl1pPr>
            <a:lvl2pPr marL="179511" indent="77699"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359915" indent="154505"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539425" indent="232203"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719829" indent="30900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286047" algn="l" defTabSz="257210" rtl="0" eaLnBrk="1" latinLnBrk="0" hangingPunct="1">
              <a:defRPr kern="1200">
                <a:solidFill>
                  <a:schemeClr val="tx1"/>
                </a:solidFill>
                <a:latin typeface="Arial" charset="0"/>
                <a:ea typeface="ＭＳ Ｐゴシック" charset="0"/>
                <a:cs typeface="ＭＳ Ｐゴシック" charset="0"/>
              </a:defRPr>
            </a:lvl6pPr>
            <a:lvl7pPr marL="1543256" algn="l" defTabSz="257210" rtl="0" eaLnBrk="1" latinLnBrk="0" hangingPunct="1">
              <a:defRPr kern="1200">
                <a:solidFill>
                  <a:schemeClr val="tx1"/>
                </a:solidFill>
                <a:latin typeface="Arial" charset="0"/>
                <a:ea typeface="ＭＳ Ｐゴシック" charset="0"/>
                <a:cs typeface="ＭＳ Ｐゴシック" charset="0"/>
              </a:defRPr>
            </a:lvl7pPr>
            <a:lvl8pPr marL="1800465" algn="l" defTabSz="257210" rtl="0" eaLnBrk="1" latinLnBrk="0" hangingPunct="1">
              <a:defRPr kern="1200">
                <a:solidFill>
                  <a:schemeClr val="tx1"/>
                </a:solidFill>
                <a:latin typeface="Arial" charset="0"/>
                <a:ea typeface="ＭＳ Ｐゴシック" charset="0"/>
                <a:cs typeface="ＭＳ Ｐゴシック" charset="0"/>
              </a:defRPr>
            </a:lvl8pPr>
            <a:lvl9pPr marL="2057675" algn="l" defTabSz="257210" rtl="0" eaLnBrk="1" latinLnBrk="0" hangingPunct="1">
              <a:defRPr kern="1200">
                <a:solidFill>
                  <a:schemeClr val="tx1"/>
                </a:solidFill>
                <a:latin typeface="Arial" charset="0"/>
                <a:ea typeface="ＭＳ Ｐゴシック" charset="0"/>
                <a:cs typeface="ＭＳ Ｐゴシック" charset="0"/>
              </a:defRPr>
            </a:lvl9pPr>
          </a:lstStyle>
          <a:p>
            <a:pPr>
              <a:defRPr/>
            </a:pPr>
            <a:fld id="{2FB1EA7E-824C-D04F-BB22-AA5E03681EFA}" type="slidenum">
              <a:rPr lang="en-US" smtClean="0"/>
              <a:pPr>
                <a:defRPr/>
              </a:pPr>
              <a:t>3</a:t>
            </a:fld>
            <a:endParaRPr lang="en-US"/>
          </a:p>
        </p:txBody>
      </p:sp>
    </p:spTree>
    <p:extLst>
      <p:ext uri="{BB962C8B-B14F-4D97-AF65-F5344CB8AC3E}">
        <p14:creationId xmlns:p14="http://schemas.microsoft.com/office/powerpoint/2010/main" val="155578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1" decel="100000" fill="hold"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250" fill="hold"/>
                                        <p:tgtEl>
                                          <p:spTgt spid="9"/>
                                        </p:tgtEl>
                                        <p:attrNameLst>
                                          <p:attrName>ppt_x</p:attrName>
                                        </p:attrNameLst>
                                      </p:cBhvr>
                                      <p:tavLst>
                                        <p:tav tm="0">
                                          <p:val>
                                            <p:strVal val="#ppt_x"/>
                                          </p:val>
                                        </p:tav>
                                        <p:tav tm="100000">
                                          <p:val>
                                            <p:strVal val="#ppt_x"/>
                                          </p:val>
                                        </p:tav>
                                      </p:tavLst>
                                    </p:anim>
                                    <p:anim calcmode="lin" valueType="num">
                                      <p:cBhvr additive="base">
                                        <p:cTn id="20" dur="125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2" decel="100000" fill="hold" nodeType="withEffect">
                                  <p:stCondLst>
                                    <p:cond delay="2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1+#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1000" fill="hold"/>
                                        <p:tgtEl>
                                          <p:spTgt spid="89"/>
                                        </p:tgtEl>
                                        <p:attrNameLst>
                                          <p:attrName>ppt_x</p:attrName>
                                        </p:attrNameLst>
                                      </p:cBhvr>
                                      <p:tavLst>
                                        <p:tav tm="0">
                                          <p:val>
                                            <p:strVal val="1+#ppt_w/2"/>
                                          </p:val>
                                        </p:tav>
                                        <p:tav tm="100000">
                                          <p:val>
                                            <p:strVal val="#ppt_x"/>
                                          </p:val>
                                        </p:tav>
                                      </p:tavLst>
                                    </p:anim>
                                    <p:anim calcmode="lin" valueType="num">
                                      <p:cBhvr additive="base">
                                        <p:cTn id="28" dur="1000" fill="hold"/>
                                        <p:tgtEl>
                                          <p:spTgt spid="89"/>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1000" fill="hold"/>
                                        <p:tgtEl>
                                          <p:spTgt spid="98"/>
                                        </p:tgtEl>
                                        <p:attrNameLst>
                                          <p:attrName>ppt_x</p:attrName>
                                        </p:attrNameLst>
                                      </p:cBhvr>
                                      <p:tavLst>
                                        <p:tav tm="0">
                                          <p:val>
                                            <p:strVal val="#ppt_x"/>
                                          </p:val>
                                        </p:tav>
                                        <p:tav tm="100000">
                                          <p:val>
                                            <p:strVal val="#ppt_x"/>
                                          </p:val>
                                        </p:tav>
                                      </p:tavLst>
                                    </p:anim>
                                    <p:anim calcmode="lin" valueType="num">
                                      <p:cBhvr additive="base">
                                        <p:cTn id="32" dur="1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0C07-99A2-4542-BCF2-06C686A3C542}"/>
              </a:ext>
            </a:extLst>
          </p:cNvPr>
          <p:cNvSpPr>
            <a:spLocks noGrp="1"/>
          </p:cNvSpPr>
          <p:nvPr>
            <p:ph type="title"/>
          </p:nvPr>
        </p:nvSpPr>
        <p:spPr/>
        <p:txBody>
          <a:bodyPr>
            <a:normAutofit/>
          </a:bodyPr>
          <a:lstStyle/>
          <a:p>
            <a:r>
              <a:rPr lang="en-US" dirty="0"/>
              <a:t>MiCollab – Release 9 Main Enhancement Themes</a:t>
            </a:r>
            <a:endParaRPr lang="en-US" dirty="0">
              <a:solidFill>
                <a:schemeClr val="tx2"/>
              </a:solidFill>
            </a:endParaRPr>
          </a:p>
        </p:txBody>
      </p:sp>
      <p:cxnSp>
        <p:nvCxnSpPr>
          <p:cNvPr id="46" name="Straight Connector 45">
            <a:extLst>
              <a:ext uri="{FF2B5EF4-FFF2-40B4-BE49-F238E27FC236}">
                <a16:creationId xmlns:a16="http://schemas.microsoft.com/office/drawing/2014/main" id="{5B298B00-AC10-6E47-B34E-3A585C6A3E3E}"/>
              </a:ext>
            </a:extLst>
          </p:cNvPr>
          <p:cNvCxnSpPr>
            <a:cxnSpLocks/>
          </p:cNvCxnSpPr>
          <p:nvPr/>
        </p:nvCxnSpPr>
        <p:spPr>
          <a:xfrm>
            <a:off x="4263310" y="1270361"/>
            <a:ext cx="2553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457668-F4A1-4D21-9EB7-8F3E4B935E60}"/>
              </a:ext>
            </a:extLst>
          </p:cNvPr>
          <p:cNvSpPr/>
          <p:nvPr/>
        </p:nvSpPr>
        <p:spPr>
          <a:xfrm>
            <a:off x="2972422" y="983106"/>
            <a:ext cx="2743957" cy="1197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E1CEA4A-9BD7-442A-BE8D-2FD2613B958C}"/>
              </a:ext>
            </a:extLst>
          </p:cNvPr>
          <p:cNvCxnSpPr>
            <a:cxnSpLocks/>
          </p:cNvCxnSpPr>
          <p:nvPr/>
        </p:nvCxnSpPr>
        <p:spPr>
          <a:xfrm>
            <a:off x="3619550" y="1372646"/>
            <a:ext cx="294805" cy="0"/>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13" name="Group 12">
            <a:extLst>
              <a:ext uri="{FF2B5EF4-FFF2-40B4-BE49-F238E27FC236}">
                <a16:creationId xmlns:a16="http://schemas.microsoft.com/office/drawing/2014/main" id="{46EA948E-421D-4943-AAD3-F49F6A30352D}"/>
              </a:ext>
            </a:extLst>
          </p:cNvPr>
          <p:cNvGrpSpPr/>
          <p:nvPr/>
        </p:nvGrpSpPr>
        <p:grpSpPr>
          <a:xfrm>
            <a:off x="6029566" y="898416"/>
            <a:ext cx="2535831" cy="1196481"/>
            <a:chOff x="5892073" y="898415"/>
            <a:chExt cx="2535831" cy="1196481"/>
          </a:xfrm>
        </p:grpSpPr>
        <p:sp>
          <p:nvSpPr>
            <p:cNvPr id="67" name="Rectangle 66">
              <a:extLst>
                <a:ext uri="{FF2B5EF4-FFF2-40B4-BE49-F238E27FC236}">
                  <a16:creationId xmlns:a16="http://schemas.microsoft.com/office/drawing/2014/main" id="{FC8F6FB8-4B26-EB44-B52C-139CC43B88E7}"/>
                </a:ext>
              </a:extLst>
            </p:cNvPr>
            <p:cNvSpPr/>
            <p:nvPr/>
          </p:nvSpPr>
          <p:spPr>
            <a:xfrm>
              <a:off x="6284809" y="898415"/>
              <a:ext cx="2143095" cy="1196481"/>
            </a:xfrm>
            <a:prstGeom prst="rect">
              <a:avLst/>
            </a:prstGeom>
            <a:ln>
              <a:noFill/>
            </a:ln>
          </p:spPr>
          <p:txBody>
            <a:bodyPr wrap="square">
              <a:spAutoFit/>
            </a:bodyPr>
            <a:lstStyle/>
            <a:p>
              <a:pPr eaLnBrk="1" hangingPunct="1"/>
              <a:r>
                <a:rPr lang="en-US" sz="1100" b="1" dirty="0">
                  <a:solidFill>
                    <a:srgbClr val="002D58"/>
                  </a:solidFill>
                </a:rPr>
                <a:t>DESIGNED FOR THE</a:t>
              </a:r>
              <a:br>
                <a:rPr lang="en-US" sz="1100" b="1" dirty="0">
                  <a:solidFill>
                    <a:srgbClr val="002D58"/>
                  </a:solidFill>
                </a:rPr>
              </a:br>
              <a:r>
                <a:rPr lang="en-US" sz="1100" b="1" dirty="0">
                  <a:solidFill>
                    <a:srgbClr val="002D58"/>
                  </a:solidFill>
                </a:rPr>
                <a:t>FUTURE</a:t>
              </a:r>
            </a:p>
            <a:p>
              <a:endParaRPr lang="en-US" sz="975" dirty="0">
                <a:solidFill>
                  <a:schemeClr val="accent6"/>
                </a:solidFill>
              </a:endParaRPr>
            </a:p>
            <a:p>
              <a:r>
                <a:rPr lang="en-US" sz="1000" dirty="0">
                  <a:solidFill>
                    <a:srgbClr val="808285"/>
                  </a:solidFill>
                </a:rPr>
                <a:t>Introducing enhancements to future proof your UCC solution and accelerate new feature / capability introduction</a:t>
              </a:r>
              <a:endParaRPr lang="en-US" sz="975" dirty="0">
                <a:solidFill>
                  <a:schemeClr val="accent6"/>
                </a:solidFill>
              </a:endParaRPr>
            </a:p>
          </p:txBody>
        </p:sp>
        <p:pic>
          <p:nvPicPr>
            <p:cNvPr id="28" name="Graphic 27">
              <a:extLst>
                <a:ext uri="{FF2B5EF4-FFF2-40B4-BE49-F238E27FC236}">
                  <a16:creationId xmlns:a16="http://schemas.microsoft.com/office/drawing/2014/main" id="{148D460A-CD55-1442-8B6D-02C6FF685C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2073" y="950989"/>
              <a:ext cx="319371" cy="319371"/>
            </a:xfrm>
            <a:prstGeom prst="rect">
              <a:avLst/>
            </a:prstGeom>
          </p:spPr>
        </p:pic>
      </p:grpSp>
      <p:cxnSp>
        <p:nvCxnSpPr>
          <p:cNvPr id="33" name="Straight Connector 32">
            <a:extLst>
              <a:ext uri="{FF2B5EF4-FFF2-40B4-BE49-F238E27FC236}">
                <a16:creationId xmlns:a16="http://schemas.microsoft.com/office/drawing/2014/main" id="{2E44D9D9-2E5E-4BCA-90C7-97CF94F34931}"/>
              </a:ext>
            </a:extLst>
          </p:cNvPr>
          <p:cNvCxnSpPr>
            <a:cxnSpLocks/>
          </p:cNvCxnSpPr>
          <p:nvPr/>
        </p:nvCxnSpPr>
        <p:spPr>
          <a:xfrm>
            <a:off x="6338589" y="1350579"/>
            <a:ext cx="294805" cy="0"/>
          </a:xfrm>
          <a:prstGeom prst="line">
            <a:avLst/>
          </a:prstGeom>
          <a:ln/>
        </p:spPr>
        <p:style>
          <a:lnRef idx="1">
            <a:schemeClr val="accent3"/>
          </a:lnRef>
          <a:fillRef idx="0">
            <a:schemeClr val="accent3"/>
          </a:fillRef>
          <a:effectRef idx="0">
            <a:schemeClr val="accent3"/>
          </a:effectRef>
          <a:fontRef idx="minor">
            <a:schemeClr val="tx1"/>
          </a:fontRef>
        </p:style>
      </p:cxnSp>
      <p:sp>
        <p:nvSpPr>
          <p:cNvPr id="36" name="Slide Number Placeholder 2">
            <a:extLst>
              <a:ext uri="{FF2B5EF4-FFF2-40B4-BE49-F238E27FC236}">
                <a16:creationId xmlns:a16="http://schemas.microsoft.com/office/drawing/2014/main" id="{9B625099-7718-4837-955D-1E5442DFE4BE}"/>
              </a:ext>
            </a:extLst>
          </p:cNvPr>
          <p:cNvSpPr>
            <a:spLocks noGrp="1"/>
          </p:cNvSpPr>
          <p:nvPr>
            <p:ph type="sldNum" sz="quarter" idx="10"/>
          </p:nvPr>
        </p:nvSpPr>
        <p:spPr>
          <a:xfrm>
            <a:off x="171451" y="3518154"/>
            <a:ext cx="354806" cy="205383"/>
          </a:xfrm>
          <a:prstGeom prst="rect">
            <a:avLst/>
          </a:prstGeom>
        </p:spPr>
        <p:txBody>
          <a:bodyPr vert="horz" wrap="square" lIns="0" tIns="0" rIns="0" bIns="0" numCol="1" anchor="b" anchorCtr="0" compatLnSpc="1">
            <a:prstTxWarp prst="textNoShape">
              <a:avLst/>
            </a:prstTxWarp>
          </a:bodyPr>
          <a:lstStyle>
            <a:defPPr>
              <a:defRPr lang="en-US"/>
            </a:defPPr>
            <a:lvl1pPr algn="l" rtl="0" fontAlgn="base">
              <a:spcBef>
                <a:spcPct val="0"/>
              </a:spcBef>
              <a:spcAft>
                <a:spcPct val="0"/>
              </a:spcAft>
              <a:defRPr sz="825" kern="1200">
                <a:solidFill>
                  <a:srgbClr val="15325F"/>
                </a:solidFill>
                <a:latin typeface="Arial" charset="0"/>
                <a:ea typeface="ＭＳ Ｐゴシック" charset="0"/>
                <a:cs typeface="Arial" charset="0"/>
              </a:defRPr>
            </a:lvl1pPr>
            <a:lvl2pPr marL="179511" indent="77699"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359915" indent="154505"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539425" indent="232203"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719829" indent="30900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286047" algn="l" defTabSz="257210" rtl="0" eaLnBrk="1" latinLnBrk="0" hangingPunct="1">
              <a:defRPr kern="1200">
                <a:solidFill>
                  <a:schemeClr val="tx1"/>
                </a:solidFill>
                <a:latin typeface="Arial" charset="0"/>
                <a:ea typeface="ＭＳ Ｐゴシック" charset="0"/>
                <a:cs typeface="ＭＳ Ｐゴシック" charset="0"/>
              </a:defRPr>
            </a:lvl6pPr>
            <a:lvl7pPr marL="1543256" algn="l" defTabSz="257210" rtl="0" eaLnBrk="1" latinLnBrk="0" hangingPunct="1">
              <a:defRPr kern="1200">
                <a:solidFill>
                  <a:schemeClr val="tx1"/>
                </a:solidFill>
                <a:latin typeface="Arial" charset="0"/>
                <a:ea typeface="ＭＳ Ｐゴシック" charset="0"/>
                <a:cs typeface="ＭＳ Ｐゴシック" charset="0"/>
              </a:defRPr>
            </a:lvl7pPr>
            <a:lvl8pPr marL="1800465" algn="l" defTabSz="257210" rtl="0" eaLnBrk="1" latinLnBrk="0" hangingPunct="1">
              <a:defRPr kern="1200">
                <a:solidFill>
                  <a:schemeClr val="tx1"/>
                </a:solidFill>
                <a:latin typeface="Arial" charset="0"/>
                <a:ea typeface="ＭＳ Ｐゴシック" charset="0"/>
                <a:cs typeface="ＭＳ Ｐゴシック" charset="0"/>
              </a:defRPr>
            </a:lvl8pPr>
            <a:lvl9pPr marL="2057675" algn="l" defTabSz="257210" rtl="0" eaLnBrk="1" latinLnBrk="0" hangingPunct="1">
              <a:defRPr kern="1200">
                <a:solidFill>
                  <a:schemeClr val="tx1"/>
                </a:solidFill>
                <a:latin typeface="Arial" charset="0"/>
                <a:ea typeface="ＭＳ Ｐゴシック" charset="0"/>
                <a:cs typeface="ＭＳ Ｐゴシック" charset="0"/>
              </a:defRPr>
            </a:lvl9pPr>
          </a:lstStyle>
          <a:p>
            <a:pPr>
              <a:defRPr/>
            </a:pPr>
            <a:fld id="{2BCF5BF9-707C-7142-BA06-7C1820F571AA}" type="slidenum">
              <a:rPr lang="en-US" smtClean="0"/>
              <a:pPr>
                <a:defRPr/>
              </a:pPr>
              <a:t>4</a:t>
            </a:fld>
            <a:endParaRPr lang="en-US" dirty="0"/>
          </a:p>
        </p:txBody>
      </p:sp>
      <p:grpSp>
        <p:nvGrpSpPr>
          <p:cNvPr id="17" name="Group 16">
            <a:extLst>
              <a:ext uri="{FF2B5EF4-FFF2-40B4-BE49-F238E27FC236}">
                <a16:creationId xmlns:a16="http://schemas.microsoft.com/office/drawing/2014/main" id="{DC75EF69-0045-46B8-B207-83DCA0987CE0}"/>
              </a:ext>
            </a:extLst>
          </p:cNvPr>
          <p:cNvGrpSpPr/>
          <p:nvPr/>
        </p:nvGrpSpPr>
        <p:grpSpPr>
          <a:xfrm>
            <a:off x="1256100" y="2713263"/>
            <a:ext cx="6074362" cy="2029270"/>
            <a:chOff x="955478" y="2561173"/>
            <a:chExt cx="6374984" cy="2129699"/>
          </a:xfrm>
        </p:grpSpPr>
        <p:grpSp>
          <p:nvGrpSpPr>
            <p:cNvPr id="12" name="Group 11">
              <a:extLst>
                <a:ext uri="{FF2B5EF4-FFF2-40B4-BE49-F238E27FC236}">
                  <a16:creationId xmlns:a16="http://schemas.microsoft.com/office/drawing/2014/main" id="{05FA2CD6-164E-49B3-B612-C093D40E6323}"/>
                </a:ext>
              </a:extLst>
            </p:cNvPr>
            <p:cNvGrpSpPr/>
            <p:nvPr/>
          </p:nvGrpSpPr>
          <p:grpSpPr>
            <a:xfrm>
              <a:off x="955478" y="2561173"/>
              <a:ext cx="6129044" cy="2120281"/>
              <a:chOff x="1387707" y="2561173"/>
              <a:chExt cx="6129044" cy="2120281"/>
            </a:xfrm>
          </p:grpSpPr>
          <p:pic>
            <p:nvPicPr>
              <p:cNvPr id="22" name="Picture 21">
                <a:extLst>
                  <a:ext uri="{FF2B5EF4-FFF2-40B4-BE49-F238E27FC236}">
                    <a16:creationId xmlns:a16="http://schemas.microsoft.com/office/drawing/2014/main" id="{C7CC88B2-7DD1-9E4B-9684-183AC15A947F}"/>
                  </a:ext>
                </a:extLst>
              </p:cNvPr>
              <p:cNvPicPr>
                <a:picLocks noChangeAspect="1"/>
              </p:cNvPicPr>
              <p:nvPr/>
            </p:nvPicPr>
            <p:blipFill rotWithShape="1">
              <a:blip r:embed="rId5"/>
              <a:srcRect l="-1243" t="8330" r="1243" b="28628"/>
              <a:stretch/>
            </p:blipFill>
            <p:spPr>
              <a:xfrm>
                <a:off x="1387707" y="2561173"/>
                <a:ext cx="5868837" cy="2114739"/>
              </a:xfrm>
              <a:prstGeom prst="rect">
                <a:avLst/>
              </a:prstGeom>
            </p:spPr>
          </p:pic>
          <p:pic>
            <p:nvPicPr>
              <p:cNvPr id="35" name="Picture 34">
                <a:extLst>
                  <a:ext uri="{FF2B5EF4-FFF2-40B4-BE49-F238E27FC236}">
                    <a16:creationId xmlns:a16="http://schemas.microsoft.com/office/drawing/2014/main" id="{78E6B9B4-1B58-4690-B9FC-31F664EE362F}"/>
                  </a:ext>
                </a:extLst>
              </p:cNvPr>
              <p:cNvPicPr>
                <a:picLocks noChangeAspect="1"/>
              </p:cNvPicPr>
              <p:nvPr/>
            </p:nvPicPr>
            <p:blipFill rotWithShape="1">
              <a:blip r:embed="rId6"/>
              <a:srcRect b="50000"/>
              <a:stretch/>
            </p:blipFill>
            <p:spPr>
              <a:xfrm>
                <a:off x="4924515" y="3534703"/>
                <a:ext cx="2592236" cy="1146751"/>
              </a:xfrm>
              <a:prstGeom prst="rect">
                <a:avLst/>
              </a:prstGeom>
            </p:spPr>
          </p:pic>
        </p:grpSp>
        <p:cxnSp>
          <p:nvCxnSpPr>
            <p:cNvPr id="14" name="Straight Connector 13">
              <a:extLst>
                <a:ext uri="{FF2B5EF4-FFF2-40B4-BE49-F238E27FC236}">
                  <a16:creationId xmlns:a16="http://schemas.microsoft.com/office/drawing/2014/main" id="{622C1C1D-B3FA-4DAE-BBE2-4138F4F75BD8}"/>
                </a:ext>
              </a:extLst>
            </p:cNvPr>
            <p:cNvCxnSpPr/>
            <p:nvPr/>
          </p:nvCxnSpPr>
          <p:spPr>
            <a:xfrm>
              <a:off x="1661427" y="4690872"/>
              <a:ext cx="5669035" cy="0"/>
            </a:xfrm>
            <a:prstGeom prst="line">
              <a:avLst/>
            </a:prstGeom>
            <a:ln w="12700"/>
          </p:spPr>
          <p:style>
            <a:lnRef idx="2">
              <a:schemeClr val="accent3"/>
            </a:lnRef>
            <a:fillRef idx="0">
              <a:schemeClr val="accent3"/>
            </a:fillRef>
            <a:effectRef idx="1">
              <a:schemeClr val="accent3"/>
            </a:effectRef>
            <a:fontRef idx="minor">
              <a:schemeClr val="tx1"/>
            </a:fontRef>
          </p:style>
        </p:cxnSp>
      </p:grpSp>
      <p:grpSp>
        <p:nvGrpSpPr>
          <p:cNvPr id="15" name="Group 14">
            <a:extLst>
              <a:ext uri="{FF2B5EF4-FFF2-40B4-BE49-F238E27FC236}">
                <a16:creationId xmlns:a16="http://schemas.microsoft.com/office/drawing/2014/main" id="{F27C17AC-10B4-41B5-A736-BF8C4EF801E2}"/>
              </a:ext>
            </a:extLst>
          </p:cNvPr>
          <p:cNvGrpSpPr/>
          <p:nvPr/>
        </p:nvGrpSpPr>
        <p:grpSpPr>
          <a:xfrm>
            <a:off x="3133811" y="905916"/>
            <a:ext cx="2685875" cy="1215717"/>
            <a:chOff x="3173034" y="905915"/>
            <a:chExt cx="2685875" cy="1215715"/>
          </a:xfrm>
        </p:grpSpPr>
        <p:sp>
          <p:nvSpPr>
            <p:cNvPr id="29" name="Rectangle 28">
              <a:extLst>
                <a:ext uri="{FF2B5EF4-FFF2-40B4-BE49-F238E27FC236}">
                  <a16:creationId xmlns:a16="http://schemas.microsoft.com/office/drawing/2014/main" id="{A9CCD4E0-F35C-49C6-9508-18FE7284215D}"/>
                </a:ext>
              </a:extLst>
            </p:cNvPr>
            <p:cNvSpPr/>
            <p:nvPr/>
          </p:nvSpPr>
          <p:spPr>
            <a:xfrm>
              <a:off x="3565772" y="905915"/>
              <a:ext cx="2293137" cy="1215715"/>
            </a:xfrm>
            <a:prstGeom prst="rect">
              <a:avLst/>
            </a:prstGeom>
            <a:ln>
              <a:noFill/>
            </a:ln>
          </p:spPr>
          <p:txBody>
            <a:bodyPr wrap="square">
              <a:spAutoFit/>
            </a:bodyPr>
            <a:lstStyle/>
            <a:p>
              <a:r>
                <a:rPr lang="en-US" sz="1100" b="1" dirty="0">
                  <a:solidFill>
                    <a:srgbClr val="002D58"/>
                  </a:solidFill>
                </a:rPr>
                <a:t>IMPROVED PRIVACY</a:t>
              </a:r>
              <a:br>
                <a:rPr lang="en-US" sz="1100" b="1" dirty="0">
                  <a:solidFill>
                    <a:srgbClr val="002D58"/>
                  </a:solidFill>
                </a:rPr>
              </a:br>
              <a:r>
                <a:rPr lang="en-US" sz="1100" b="1" dirty="0">
                  <a:solidFill>
                    <a:srgbClr val="002D58"/>
                  </a:solidFill>
                </a:rPr>
                <a:t>CONTROL</a:t>
              </a:r>
            </a:p>
            <a:p>
              <a:pPr eaLnBrk="1" hangingPunct="1"/>
              <a:endParaRPr lang="en-US" sz="1100" b="1" dirty="0">
                <a:solidFill>
                  <a:srgbClr val="002D58"/>
                </a:solidFill>
              </a:endParaRPr>
            </a:p>
            <a:p>
              <a:pPr lvl="0">
                <a:defRPr/>
              </a:pPr>
              <a:r>
                <a:rPr lang="en-US" sz="1000" dirty="0">
                  <a:solidFill>
                    <a:srgbClr val="808285"/>
                  </a:solidFill>
                </a:rPr>
                <a:t>Next generation UCC software</a:t>
              </a:r>
              <a:r>
                <a:rPr lang="en-US" sz="1000" b="1" dirty="0">
                  <a:solidFill>
                    <a:srgbClr val="808285"/>
                  </a:solidFill>
                </a:rPr>
                <a:t> </a:t>
              </a:r>
              <a:r>
                <a:rPr lang="en-US" sz="1000" dirty="0">
                  <a:solidFill>
                    <a:srgbClr val="808285"/>
                  </a:solidFill>
                </a:rPr>
                <a:t>coupled with next generation deployment options for your </a:t>
              </a:r>
              <a:br>
                <a:rPr lang="en-US" sz="1000" dirty="0">
                  <a:solidFill>
                    <a:srgbClr val="808285"/>
                  </a:solidFill>
                </a:rPr>
              </a:br>
              <a:r>
                <a:rPr lang="en-US" sz="1000" dirty="0">
                  <a:solidFill>
                    <a:srgbClr val="808285"/>
                  </a:solidFill>
                </a:rPr>
                <a:t>peace of mind</a:t>
              </a:r>
              <a:endParaRPr lang="en-US" sz="975" dirty="0">
                <a:solidFill>
                  <a:srgbClr val="808285"/>
                </a:solidFill>
              </a:endParaRPr>
            </a:p>
          </p:txBody>
        </p:sp>
        <p:pic>
          <p:nvPicPr>
            <p:cNvPr id="8" name="Picture 7">
              <a:extLst>
                <a:ext uri="{FF2B5EF4-FFF2-40B4-BE49-F238E27FC236}">
                  <a16:creationId xmlns:a16="http://schemas.microsoft.com/office/drawing/2014/main" id="{7BD9C469-F11C-4A6D-A4DE-05DF3EE02D4E}"/>
                </a:ext>
              </a:extLst>
            </p:cNvPr>
            <p:cNvPicPr>
              <a:picLocks noChangeAspect="1"/>
            </p:cNvPicPr>
            <p:nvPr/>
          </p:nvPicPr>
          <p:blipFill>
            <a:blip r:embed="rId7"/>
            <a:stretch>
              <a:fillRect/>
            </a:stretch>
          </p:blipFill>
          <p:spPr>
            <a:xfrm>
              <a:off x="3173034" y="950989"/>
              <a:ext cx="319372" cy="319372"/>
            </a:xfrm>
            <a:prstGeom prst="rect">
              <a:avLst/>
            </a:prstGeom>
          </p:spPr>
        </p:pic>
      </p:grpSp>
      <p:grpSp>
        <p:nvGrpSpPr>
          <p:cNvPr id="16" name="Group 15">
            <a:extLst>
              <a:ext uri="{FF2B5EF4-FFF2-40B4-BE49-F238E27FC236}">
                <a16:creationId xmlns:a16="http://schemas.microsoft.com/office/drawing/2014/main" id="{B5F6BAAC-0D68-43FE-ADCB-AF32D9D4976E}"/>
              </a:ext>
            </a:extLst>
          </p:cNvPr>
          <p:cNvGrpSpPr/>
          <p:nvPr/>
        </p:nvGrpSpPr>
        <p:grpSpPr>
          <a:xfrm>
            <a:off x="452386" y="950990"/>
            <a:ext cx="2567463" cy="1052104"/>
            <a:chOff x="663418" y="950989"/>
            <a:chExt cx="2567463" cy="1052104"/>
          </a:xfrm>
        </p:grpSpPr>
        <p:grpSp>
          <p:nvGrpSpPr>
            <p:cNvPr id="10" name="Group 9">
              <a:extLst>
                <a:ext uri="{FF2B5EF4-FFF2-40B4-BE49-F238E27FC236}">
                  <a16:creationId xmlns:a16="http://schemas.microsoft.com/office/drawing/2014/main" id="{B25605BA-3A39-4347-8F66-3D1C07374A80}"/>
                </a:ext>
              </a:extLst>
            </p:cNvPr>
            <p:cNvGrpSpPr/>
            <p:nvPr/>
          </p:nvGrpSpPr>
          <p:grpSpPr>
            <a:xfrm>
              <a:off x="663418" y="950989"/>
              <a:ext cx="2567463" cy="1052104"/>
              <a:chOff x="829175" y="950989"/>
              <a:chExt cx="2567463" cy="1052104"/>
            </a:xfrm>
          </p:grpSpPr>
          <p:sp>
            <p:nvSpPr>
              <p:cNvPr id="9" name="Rectangle 8">
                <a:extLst>
                  <a:ext uri="{FF2B5EF4-FFF2-40B4-BE49-F238E27FC236}">
                    <a16:creationId xmlns:a16="http://schemas.microsoft.com/office/drawing/2014/main" id="{24745F1B-9483-4038-8910-C4B8AF1CA9F5}"/>
                  </a:ext>
                </a:extLst>
              </p:cNvPr>
              <p:cNvSpPr/>
              <p:nvPr/>
            </p:nvSpPr>
            <p:spPr>
              <a:xfrm>
                <a:off x="1221912" y="956653"/>
                <a:ext cx="2174726" cy="1046440"/>
              </a:xfrm>
              <a:prstGeom prst="rect">
                <a:avLst/>
              </a:prstGeom>
              <a:ln>
                <a:noFill/>
              </a:ln>
            </p:spPr>
            <p:txBody>
              <a:bodyPr wrap="square">
                <a:spAutoFit/>
              </a:bodyPr>
              <a:lstStyle/>
              <a:p>
                <a:r>
                  <a:rPr lang="en-US" sz="1100" b="1" dirty="0">
                    <a:solidFill>
                      <a:srgbClr val="002D58"/>
                    </a:solidFill>
                  </a:rPr>
                  <a:t>ENHANCED USER</a:t>
                </a:r>
                <a:br>
                  <a:rPr lang="en-US" sz="1100" b="1" dirty="0">
                    <a:solidFill>
                      <a:srgbClr val="002D58"/>
                    </a:solidFill>
                  </a:rPr>
                </a:br>
                <a:r>
                  <a:rPr lang="en-US" sz="1100" b="1" dirty="0">
                    <a:solidFill>
                      <a:srgbClr val="002D58"/>
                    </a:solidFill>
                  </a:rPr>
                  <a:t>EXPERIENCE</a:t>
                </a:r>
              </a:p>
              <a:p>
                <a:endParaRPr lang="en-US" sz="1000" dirty="0">
                  <a:solidFill>
                    <a:srgbClr val="808285"/>
                  </a:solidFill>
                </a:endParaRPr>
              </a:p>
              <a:p>
                <a:r>
                  <a:rPr lang="en-US" sz="1000" dirty="0"/>
                  <a:t>A connected collaboration experience across communications channels and devices</a:t>
                </a:r>
                <a:endParaRPr lang="en-US" sz="975" dirty="0"/>
              </a:p>
            </p:txBody>
          </p:sp>
          <p:pic>
            <p:nvPicPr>
              <p:cNvPr id="4" name="Picture 3">
                <a:extLst>
                  <a:ext uri="{FF2B5EF4-FFF2-40B4-BE49-F238E27FC236}">
                    <a16:creationId xmlns:a16="http://schemas.microsoft.com/office/drawing/2014/main" id="{935F1BD7-251D-4138-A2D5-6966839A9C79}"/>
                  </a:ext>
                </a:extLst>
              </p:cNvPr>
              <p:cNvPicPr>
                <a:picLocks noChangeAspect="1"/>
              </p:cNvPicPr>
              <p:nvPr/>
            </p:nvPicPr>
            <p:blipFill>
              <a:blip r:embed="rId8"/>
              <a:stretch>
                <a:fillRect/>
              </a:stretch>
            </p:blipFill>
            <p:spPr>
              <a:xfrm>
                <a:off x="829175" y="950989"/>
                <a:ext cx="319371" cy="319371"/>
              </a:xfrm>
              <a:prstGeom prst="rect">
                <a:avLst/>
              </a:prstGeom>
            </p:spPr>
          </p:pic>
        </p:grpSp>
        <p:cxnSp>
          <p:nvCxnSpPr>
            <p:cNvPr id="11" name="Straight Connector 10">
              <a:extLst>
                <a:ext uri="{FF2B5EF4-FFF2-40B4-BE49-F238E27FC236}">
                  <a16:creationId xmlns:a16="http://schemas.microsoft.com/office/drawing/2014/main" id="{32E6E241-3ED8-C743-A4F5-50D90A755093}"/>
                </a:ext>
              </a:extLst>
            </p:cNvPr>
            <p:cNvCxnSpPr>
              <a:cxnSpLocks/>
            </p:cNvCxnSpPr>
            <p:nvPr/>
          </p:nvCxnSpPr>
          <p:spPr>
            <a:xfrm>
              <a:off x="1166091" y="1415734"/>
              <a:ext cx="255325" cy="0"/>
            </a:xfrm>
            <a:prstGeom prst="line">
              <a:avLst/>
            </a:prstGeom>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482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5F96-31DB-43A5-8120-860DF391CFC2}"/>
              </a:ext>
            </a:extLst>
          </p:cNvPr>
          <p:cNvSpPr>
            <a:spLocks noGrp="1"/>
          </p:cNvSpPr>
          <p:nvPr>
            <p:ph type="title"/>
          </p:nvPr>
        </p:nvSpPr>
        <p:spPr/>
        <p:txBody>
          <a:bodyPr/>
          <a:lstStyle/>
          <a:p>
            <a:r>
              <a:rPr lang="en-US" dirty="0"/>
              <a:t>Android Client Enhancements</a:t>
            </a:r>
            <a:endParaRPr lang="en-US" dirty="0">
              <a:solidFill>
                <a:schemeClr val="tx2"/>
              </a:solidFill>
            </a:endParaRPr>
          </a:p>
        </p:txBody>
      </p:sp>
      <p:sp>
        <p:nvSpPr>
          <p:cNvPr id="3" name="Slide Number Placeholder 2">
            <a:extLst>
              <a:ext uri="{FF2B5EF4-FFF2-40B4-BE49-F238E27FC236}">
                <a16:creationId xmlns:a16="http://schemas.microsoft.com/office/drawing/2014/main" id="{68DE551F-857D-45C3-9315-ECC23D6ACFF0}"/>
              </a:ext>
            </a:extLst>
          </p:cNvPr>
          <p:cNvSpPr>
            <a:spLocks noGrp="1"/>
          </p:cNvSpPr>
          <p:nvPr>
            <p:ph type="sldNum" sz="quarter" idx="10"/>
          </p:nvPr>
        </p:nvSpPr>
        <p:spPr/>
        <p:txBody>
          <a:bodyPr/>
          <a:lstStyle/>
          <a:p>
            <a:pPr>
              <a:defRPr/>
            </a:pPr>
            <a:fld id="{94FAF6B2-8A65-4A43-833A-A4BFE8254FB5}" type="slidenum">
              <a:rPr lang="en-US" smtClean="0"/>
              <a:pPr>
                <a:defRPr/>
              </a:pPr>
              <a:t>5</a:t>
            </a:fld>
            <a:endParaRPr lang="en-US" dirty="0"/>
          </a:p>
        </p:txBody>
      </p:sp>
      <p:sp>
        <p:nvSpPr>
          <p:cNvPr id="4" name="Content Placeholder 3">
            <a:extLst>
              <a:ext uri="{FF2B5EF4-FFF2-40B4-BE49-F238E27FC236}">
                <a16:creationId xmlns:a16="http://schemas.microsoft.com/office/drawing/2014/main" id="{FB1BBEC8-B859-4F15-A697-A43843051563}"/>
              </a:ext>
            </a:extLst>
          </p:cNvPr>
          <p:cNvSpPr>
            <a:spLocks noGrp="1"/>
          </p:cNvSpPr>
          <p:nvPr>
            <p:ph idx="1"/>
          </p:nvPr>
        </p:nvSpPr>
        <p:spPr>
          <a:xfrm>
            <a:off x="557743" y="708545"/>
            <a:ext cx="5897378" cy="3503206"/>
          </a:xfrm>
        </p:spPr>
        <p:txBody>
          <a:bodyPr>
            <a:normAutofit fontScale="92500" lnSpcReduction="20000"/>
          </a:bodyPr>
          <a:lstStyle/>
          <a:p>
            <a:pPr marL="171400">
              <a:lnSpc>
                <a:spcPct val="120000"/>
              </a:lnSpc>
              <a:spcBef>
                <a:spcPts val="900"/>
              </a:spcBef>
            </a:pPr>
            <a:r>
              <a:rPr lang="en-US" sz="1600" dirty="0"/>
              <a:t>Push Notifications</a:t>
            </a:r>
          </a:p>
          <a:p>
            <a:pPr marL="685783" lvl="1" indent="-171446">
              <a:lnSpc>
                <a:spcPct val="120000"/>
              </a:lnSpc>
              <a:spcBef>
                <a:spcPts val="600"/>
              </a:spcBef>
            </a:pPr>
            <a:r>
              <a:rPr lang="en-US" sz="1400" dirty="0"/>
              <a:t>Similar to MiCollab for iOS, the Android client now supports push notifications</a:t>
            </a:r>
          </a:p>
          <a:p>
            <a:pPr marL="969240" lvl="2" indent="-347463">
              <a:buFont typeface="Arial" panose="020B0604020202020204" pitchFamily="34" charset="0"/>
              <a:buChar char="‒"/>
            </a:pPr>
            <a:r>
              <a:rPr lang="en-US" sz="1200" i="1" dirty="0"/>
              <a:t>Delivery of messages to device even if MiCollab is in the </a:t>
            </a:r>
            <a:br>
              <a:rPr lang="en-US" sz="1200" i="1" dirty="0"/>
            </a:br>
            <a:r>
              <a:rPr lang="en-US" sz="1200" i="1" dirty="0"/>
              <a:t>background / not running</a:t>
            </a:r>
          </a:p>
          <a:p>
            <a:pPr marL="969240" lvl="2" indent="-347463">
              <a:buFont typeface="Arial" panose="020B0604020202020204" pitchFamily="34" charset="0"/>
              <a:buChar char="‒"/>
            </a:pPr>
            <a:r>
              <a:rPr lang="en-US" sz="1200" i="1" dirty="0"/>
              <a:t>Removes keep alive signaling</a:t>
            </a:r>
          </a:p>
          <a:p>
            <a:pPr marL="969240" lvl="2" indent="-347463">
              <a:buFont typeface="Arial" panose="020B0604020202020204" pitchFamily="34" charset="0"/>
              <a:buChar char="‒"/>
            </a:pPr>
            <a:r>
              <a:rPr lang="en-US" sz="1200" i="1" dirty="0"/>
              <a:t>Saves on battery life / performance</a:t>
            </a:r>
          </a:p>
          <a:p>
            <a:pPr marL="171400">
              <a:lnSpc>
                <a:spcPct val="120000"/>
              </a:lnSpc>
              <a:spcBef>
                <a:spcPts val="600"/>
              </a:spcBef>
            </a:pPr>
            <a:endParaRPr lang="en-US" sz="1600" dirty="0"/>
          </a:p>
          <a:p>
            <a:pPr marL="171400">
              <a:lnSpc>
                <a:spcPct val="120000"/>
              </a:lnSpc>
              <a:spcBef>
                <a:spcPts val="600"/>
              </a:spcBef>
            </a:pPr>
            <a:r>
              <a:rPr lang="en-US" sz="1600" dirty="0"/>
              <a:t>Android Connection Services  (Android 9 and higher)</a:t>
            </a:r>
          </a:p>
          <a:p>
            <a:pPr marL="685783" lvl="1" indent="-171446">
              <a:lnSpc>
                <a:spcPct val="120000"/>
              </a:lnSpc>
              <a:spcBef>
                <a:spcPts val="600"/>
              </a:spcBef>
            </a:pPr>
            <a:r>
              <a:rPr lang="en-US" sz="1400" dirty="0"/>
              <a:t>Improved handling of call multiple calls</a:t>
            </a:r>
          </a:p>
          <a:p>
            <a:pPr marL="969240" lvl="2" indent="-347463">
              <a:lnSpc>
                <a:spcPct val="120000"/>
              </a:lnSpc>
              <a:spcBef>
                <a:spcPts val="600"/>
              </a:spcBef>
              <a:buFont typeface="Arial" panose="020B0604020202020204" pitchFamily="34" charset="0"/>
              <a:buChar char="‒"/>
            </a:pPr>
            <a:r>
              <a:rPr lang="en-US" sz="1200" i="1" dirty="0"/>
              <a:t>Calls on GSM and softphone interactions</a:t>
            </a:r>
          </a:p>
          <a:p>
            <a:pPr marL="685783" lvl="1" indent="-171446">
              <a:lnSpc>
                <a:spcPct val="120000"/>
              </a:lnSpc>
              <a:spcBef>
                <a:spcPts val="600"/>
              </a:spcBef>
            </a:pPr>
            <a:r>
              <a:rPr lang="en-US" sz="1400" dirty="0"/>
              <a:t>Improved Bluetooth headset integration</a:t>
            </a:r>
          </a:p>
          <a:p>
            <a:pPr marL="285743" indent="-285743"/>
            <a:endParaRPr lang="en-US" sz="1400" dirty="0">
              <a:solidFill>
                <a:schemeClr val="tx1"/>
              </a:solidFill>
            </a:endParaRPr>
          </a:p>
          <a:p>
            <a:endParaRPr lang="en-US" sz="1400" dirty="0">
              <a:solidFill>
                <a:schemeClr val="tx1"/>
              </a:solidFill>
            </a:endParaRPr>
          </a:p>
        </p:txBody>
      </p:sp>
      <p:pic>
        <p:nvPicPr>
          <p:cNvPr id="7" name="Picture 6">
            <a:extLst>
              <a:ext uri="{FF2B5EF4-FFF2-40B4-BE49-F238E27FC236}">
                <a16:creationId xmlns:a16="http://schemas.microsoft.com/office/drawing/2014/main" id="{A3F8EE4F-57E6-438B-9191-178BB7DFF791}"/>
              </a:ext>
            </a:extLst>
          </p:cNvPr>
          <p:cNvPicPr>
            <a:picLocks noChangeAspect="1"/>
          </p:cNvPicPr>
          <p:nvPr/>
        </p:nvPicPr>
        <p:blipFill rotWithShape="1">
          <a:blip r:embed="rId3"/>
          <a:srcRect r="21479" b="16033"/>
          <a:stretch/>
        </p:blipFill>
        <p:spPr>
          <a:xfrm>
            <a:off x="6325089" y="1008935"/>
            <a:ext cx="2402938" cy="3503207"/>
          </a:xfrm>
          <a:prstGeom prst="rect">
            <a:avLst/>
          </a:prstGeom>
        </p:spPr>
      </p:pic>
    </p:spTree>
    <p:extLst>
      <p:ext uri="{BB962C8B-B14F-4D97-AF65-F5344CB8AC3E}">
        <p14:creationId xmlns:p14="http://schemas.microsoft.com/office/powerpoint/2010/main" val="38331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20BD62D-0B09-4BAA-8910-2DB649F229E8}"/>
              </a:ext>
            </a:extLst>
          </p:cNvPr>
          <p:cNvCxnSpPr/>
          <p:nvPr/>
        </p:nvCxnSpPr>
        <p:spPr>
          <a:xfrm>
            <a:off x="4077863" y="717756"/>
            <a:ext cx="0" cy="4180914"/>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Arrow Connector 33"/>
          <p:cNvCxnSpPr>
            <a:cxnSpLocks noChangeShapeType="1"/>
          </p:cNvCxnSpPr>
          <p:nvPr/>
        </p:nvCxnSpPr>
        <p:spPr bwMode="auto">
          <a:xfrm flipV="1">
            <a:off x="4306865" y="3110646"/>
            <a:ext cx="0" cy="576000"/>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69394EA8-9F73-4E78-B156-41EC21C74178}"/>
              </a:ext>
            </a:extLst>
          </p:cNvPr>
          <p:cNvCxnSpPr>
            <a:cxnSpLocks noChangeShapeType="1"/>
          </p:cNvCxnSpPr>
          <p:nvPr/>
        </p:nvCxnSpPr>
        <p:spPr bwMode="auto">
          <a:xfrm>
            <a:off x="3999416" y="1888559"/>
            <a:ext cx="0" cy="919655"/>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Table 4"/>
          <p:cNvGraphicFramePr>
            <a:graphicFrameLocks noGrp="1"/>
          </p:cNvGraphicFramePr>
          <p:nvPr>
            <p:extLst/>
          </p:nvPr>
        </p:nvGraphicFramePr>
        <p:xfrm>
          <a:off x="450376" y="2797602"/>
          <a:ext cx="8186196" cy="254856"/>
        </p:xfrm>
        <a:graphic>
          <a:graphicData uri="http://schemas.openxmlformats.org/drawingml/2006/table">
            <a:tbl>
              <a:tblPr firstRow="1" bandRow="1">
                <a:tableStyleId>{5C22544A-7EE6-4342-B048-85BDC9FD1C3A}</a:tableStyleId>
              </a:tblPr>
              <a:tblGrid>
                <a:gridCol w="1364366">
                  <a:extLst>
                    <a:ext uri="{9D8B030D-6E8A-4147-A177-3AD203B41FA5}">
                      <a16:colId xmlns:a16="http://schemas.microsoft.com/office/drawing/2014/main" val="20001"/>
                    </a:ext>
                  </a:extLst>
                </a:gridCol>
                <a:gridCol w="1364366">
                  <a:extLst>
                    <a:ext uri="{9D8B030D-6E8A-4147-A177-3AD203B41FA5}">
                      <a16:colId xmlns:a16="http://schemas.microsoft.com/office/drawing/2014/main" val="20002"/>
                    </a:ext>
                  </a:extLst>
                </a:gridCol>
                <a:gridCol w="1364366">
                  <a:extLst>
                    <a:ext uri="{9D8B030D-6E8A-4147-A177-3AD203B41FA5}">
                      <a16:colId xmlns:a16="http://schemas.microsoft.com/office/drawing/2014/main" val="20003"/>
                    </a:ext>
                  </a:extLst>
                </a:gridCol>
                <a:gridCol w="1364366">
                  <a:extLst>
                    <a:ext uri="{9D8B030D-6E8A-4147-A177-3AD203B41FA5}">
                      <a16:colId xmlns:a16="http://schemas.microsoft.com/office/drawing/2014/main" val="20004"/>
                    </a:ext>
                  </a:extLst>
                </a:gridCol>
                <a:gridCol w="1364366">
                  <a:extLst>
                    <a:ext uri="{9D8B030D-6E8A-4147-A177-3AD203B41FA5}">
                      <a16:colId xmlns:a16="http://schemas.microsoft.com/office/drawing/2014/main" val="20005"/>
                    </a:ext>
                  </a:extLst>
                </a:gridCol>
                <a:gridCol w="1364366">
                  <a:extLst>
                    <a:ext uri="{9D8B030D-6E8A-4147-A177-3AD203B41FA5}">
                      <a16:colId xmlns:a16="http://schemas.microsoft.com/office/drawing/2014/main" val="20006"/>
                    </a:ext>
                  </a:extLst>
                </a:gridCol>
              </a:tblGrid>
              <a:tr h="254856">
                <a:tc>
                  <a:txBody>
                    <a:bodyPr/>
                    <a:lstStyle/>
                    <a:p>
                      <a:pPr algn="ctr"/>
                      <a:r>
                        <a:rPr lang="en-US" sz="1200" dirty="0">
                          <a:solidFill>
                            <a:schemeClr val="tx1"/>
                          </a:solidFill>
                        </a:rPr>
                        <a:t>Q2’19</a:t>
                      </a:r>
                    </a:p>
                  </a:txBody>
                  <a:tcPr marL="68573" marR="68573" marT="34282" marB="34282">
                    <a:solidFill>
                      <a:schemeClr val="bg1">
                        <a:lumMod val="75000"/>
                      </a:schemeClr>
                    </a:solidFill>
                  </a:tcPr>
                </a:tc>
                <a:tc>
                  <a:txBody>
                    <a:bodyPr/>
                    <a:lstStyle/>
                    <a:p>
                      <a:pPr algn="ctr"/>
                      <a:r>
                        <a:rPr lang="en-US" sz="1200" dirty="0">
                          <a:solidFill>
                            <a:schemeClr val="tx1"/>
                          </a:solidFill>
                        </a:rPr>
                        <a:t>Q3’19</a:t>
                      </a:r>
                    </a:p>
                  </a:txBody>
                  <a:tcPr marL="68573" marR="68573" marT="34282" marB="34282">
                    <a:solidFill>
                      <a:schemeClr val="bg1">
                        <a:lumMod val="75000"/>
                      </a:schemeClr>
                    </a:solidFill>
                  </a:tcPr>
                </a:tc>
                <a:tc>
                  <a:txBody>
                    <a:bodyPr/>
                    <a:lstStyle/>
                    <a:p>
                      <a:pPr algn="ctr"/>
                      <a:r>
                        <a:rPr lang="en-US" sz="1200" dirty="0">
                          <a:solidFill>
                            <a:schemeClr val="tx1"/>
                          </a:solidFill>
                        </a:rPr>
                        <a:t>Q4’19</a:t>
                      </a:r>
                    </a:p>
                  </a:txBody>
                  <a:tcPr marL="68573" marR="68573" marT="34282" marB="34282">
                    <a:solidFill>
                      <a:schemeClr val="bg1">
                        <a:lumMod val="75000"/>
                      </a:schemeClr>
                    </a:solidFill>
                  </a:tcPr>
                </a:tc>
                <a:tc>
                  <a:txBody>
                    <a:bodyPr/>
                    <a:lstStyle/>
                    <a:p>
                      <a:pPr algn="ctr"/>
                      <a:r>
                        <a:rPr lang="en-US" sz="1200" dirty="0">
                          <a:solidFill>
                            <a:schemeClr val="tx1"/>
                          </a:solidFill>
                        </a:rPr>
                        <a:t>Q1’20</a:t>
                      </a:r>
                    </a:p>
                  </a:txBody>
                  <a:tcPr marL="68573" marR="68573" marT="34282" marB="34282">
                    <a:solidFill>
                      <a:schemeClr val="bg1">
                        <a:lumMod val="75000"/>
                      </a:schemeClr>
                    </a:solidFill>
                  </a:tcPr>
                </a:tc>
                <a:tc>
                  <a:txBody>
                    <a:bodyPr/>
                    <a:lstStyle/>
                    <a:p>
                      <a:pPr algn="ctr"/>
                      <a:r>
                        <a:rPr lang="en-US" sz="1200" dirty="0">
                          <a:solidFill>
                            <a:schemeClr val="tx1"/>
                          </a:solidFill>
                        </a:rPr>
                        <a:t>Q2’20</a:t>
                      </a:r>
                    </a:p>
                  </a:txBody>
                  <a:tcPr marL="68573" marR="68573" marT="34282" marB="34282">
                    <a:solidFill>
                      <a:schemeClr val="bg1">
                        <a:lumMod val="75000"/>
                      </a:schemeClr>
                    </a:solidFill>
                  </a:tcPr>
                </a:tc>
                <a:tc>
                  <a:txBody>
                    <a:bodyPr/>
                    <a:lstStyle/>
                    <a:p>
                      <a:pPr algn="ctr"/>
                      <a:r>
                        <a:rPr lang="en-US" sz="1200" dirty="0">
                          <a:solidFill>
                            <a:schemeClr val="tx1"/>
                          </a:solidFill>
                        </a:rPr>
                        <a:t>Q3’20</a:t>
                      </a:r>
                    </a:p>
                  </a:txBody>
                  <a:tcPr marL="68573" marR="68573" marT="34282" marB="34282">
                    <a:solidFill>
                      <a:schemeClr val="bg1">
                        <a:lumMod val="75000"/>
                      </a:schemeClr>
                    </a:solidFill>
                  </a:tcPr>
                </a:tc>
                <a:extLst>
                  <a:ext uri="{0D108BD9-81ED-4DB2-BD59-A6C34878D82A}">
                    <a16:rowId xmlns:a16="http://schemas.microsoft.com/office/drawing/2014/main" val="10000"/>
                  </a:ext>
                </a:extLst>
              </a:tr>
            </a:tbl>
          </a:graphicData>
        </a:graphic>
      </p:graphicFrame>
      <p:sp>
        <p:nvSpPr>
          <p:cNvPr id="37" name="Title 1"/>
          <p:cNvSpPr txBox="1">
            <a:spLocks noGrp="1"/>
          </p:cNvSpPr>
          <p:nvPr>
            <p:ph type="title"/>
          </p:nvPr>
        </p:nvSpPr>
        <p:spPr/>
        <p:txBody>
          <a:bodyPr/>
          <a:lstStyle/>
          <a:p>
            <a:r>
              <a:rPr lang="en-CA" altLang="en-US" dirty="0" err="1"/>
              <a:t>MiCollab</a:t>
            </a:r>
            <a:r>
              <a:rPr lang="en-CA" altLang="en-US" dirty="0"/>
              <a:t> Roadmap</a:t>
            </a:r>
          </a:p>
        </p:txBody>
      </p:sp>
      <p:cxnSp>
        <p:nvCxnSpPr>
          <p:cNvPr id="27" name="Straight Arrow Connector 33"/>
          <p:cNvCxnSpPr>
            <a:cxnSpLocks noChangeShapeType="1"/>
          </p:cNvCxnSpPr>
          <p:nvPr/>
        </p:nvCxnSpPr>
        <p:spPr bwMode="auto">
          <a:xfrm>
            <a:off x="2219378" y="1701213"/>
            <a:ext cx="0" cy="1107000"/>
          </a:xfrm>
          <a:prstGeom prst="straightConnector1">
            <a:avLst/>
          </a:prstGeom>
          <a:noFill/>
          <a:ln w="28575" algn="ctr">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814214" y="1059992"/>
            <a:ext cx="2196222" cy="1231106"/>
          </a:xfrm>
          <a:prstGeom prst="rect">
            <a:avLst/>
          </a:prstGeom>
          <a:solidFill>
            <a:schemeClr val="tx1">
              <a:lumMod val="20000"/>
              <a:lumOff val="80000"/>
            </a:schemeClr>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eaLnBrk="1" hangingPunct="1">
              <a:defRPr sz="1000" b="1">
                <a:solidFill>
                  <a:srgbClr val="808285">
                    <a:lumMod val="75000"/>
                  </a:srgbClr>
                </a:solidFill>
              </a:defRPr>
            </a:lvl1pPr>
          </a:lstStyle>
          <a:p>
            <a:r>
              <a:rPr lang="en-US" dirty="0"/>
              <a:t>MiCollab 9.0</a:t>
            </a:r>
          </a:p>
          <a:p>
            <a:pPr marL="171446" indent="-171446">
              <a:buFont typeface="Arial" panose="020B0604020202020204" pitchFamily="34" charset="0"/>
              <a:buChar char="•"/>
            </a:pPr>
            <a:r>
              <a:rPr lang="en-US" sz="800" b="0" dirty="0"/>
              <a:t>Cloud based Chat</a:t>
            </a:r>
          </a:p>
          <a:p>
            <a:pPr marL="171446" indent="-171446">
              <a:buFont typeface="Arial" panose="020B0604020202020204" pitchFamily="34" charset="0"/>
              <a:buChar char="•"/>
            </a:pPr>
            <a:r>
              <a:rPr lang="en-US" sz="800" b="0" dirty="0"/>
              <a:t>MSL 11</a:t>
            </a:r>
          </a:p>
          <a:p>
            <a:pPr marL="171446" indent="-171446">
              <a:buFont typeface="Arial" panose="020B0604020202020204" pitchFamily="34" charset="0"/>
              <a:buChar char="•"/>
            </a:pPr>
            <a:r>
              <a:rPr lang="en-US" sz="800" b="0" dirty="0"/>
              <a:t>SW Download Center</a:t>
            </a:r>
          </a:p>
          <a:p>
            <a:pPr marL="171446" indent="-171446">
              <a:buFont typeface="Arial" panose="020B0604020202020204" pitchFamily="34" charset="0"/>
              <a:buChar char="•"/>
            </a:pPr>
            <a:r>
              <a:rPr lang="en-US" sz="800" b="0" dirty="0"/>
              <a:t>Android push notification</a:t>
            </a:r>
          </a:p>
          <a:p>
            <a:pPr marL="171446" indent="-171446">
              <a:buFont typeface="Arial" panose="020B0604020202020204" pitchFamily="34" charset="0"/>
              <a:buChar char="•"/>
            </a:pPr>
            <a:r>
              <a:rPr lang="en-US" sz="800" b="0" dirty="0"/>
              <a:t>Android Connection Service</a:t>
            </a:r>
          </a:p>
          <a:p>
            <a:pPr marL="171446" indent="-171446">
              <a:buFont typeface="Arial" panose="020B0604020202020204" pitchFamily="34" charset="0"/>
              <a:buChar char="•"/>
            </a:pPr>
            <a:r>
              <a:rPr lang="en-US" sz="800" b="0" dirty="0"/>
              <a:t>Presence Privacy</a:t>
            </a:r>
          </a:p>
          <a:p>
            <a:pPr marL="171446" indent="-171446">
              <a:buFont typeface="Arial" panose="020B0604020202020204" pitchFamily="34" charset="0"/>
              <a:buChar char="•"/>
            </a:pPr>
            <a:r>
              <a:rPr lang="en-US" sz="800" b="0" dirty="0"/>
              <a:t>AWV 2-way Web audio</a:t>
            </a:r>
          </a:p>
          <a:p>
            <a:pPr marL="171446" indent="-171446">
              <a:buFont typeface="Arial" panose="020B0604020202020204" pitchFamily="34" charset="0"/>
              <a:buChar char="•"/>
            </a:pPr>
            <a:r>
              <a:rPr lang="en-US" sz="800" b="0" dirty="0"/>
              <a:t>UI Enhancements</a:t>
            </a:r>
          </a:p>
        </p:txBody>
      </p:sp>
      <p:sp>
        <p:nvSpPr>
          <p:cNvPr id="31" name="TextBox 30"/>
          <p:cNvSpPr txBox="1"/>
          <p:nvPr/>
        </p:nvSpPr>
        <p:spPr>
          <a:xfrm>
            <a:off x="4163943" y="3383655"/>
            <a:ext cx="1716804" cy="861774"/>
          </a:xfrm>
          <a:prstGeom prst="rect">
            <a:avLst/>
          </a:prstGeom>
          <a:solidFill>
            <a:schemeClr val="tx1">
              <a:lumMod val="20000"/>
              <a:lumOff val="80000"/>
            </a:schemeClr>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eaLnBrk="1" hangingPunct="1">
              <a:defRPr sz="1000" b="1">
                <a:solidFill>
                  <a:srgbClr val="808285">
                    <a:lumMod val="75000"/>
                  </a:srgbClr>
                </a:solidFill>
              </a:defRPr>
            </a:lvl1pPr>
          </a:lstStyle>
          <a:p>
            <a:r>
              <a:rPr lang="en-US" dirty="0"/>
              <a:t>MiCollab 9.1.2 (Client)</a:t>
            </a:r>
          </a:p>
          <a:p>
            <a:pPr marL="171446" indent="-171446">
              <a:buFont typeface="Arial" panose="020B0604020202020204" pitchFamily="34" charset="0"/>
              <a:buChar char="•"/>
            </a:pPr>
            <a:r>
              <a:rPr lang="en-US" sz="800" b="0" dirty="0" err="1"/>
              <a:t>MiTeam</a:t>
            </a:r>
            <a:r>
              <a:rPr lang="en-US" sz="800" b="0" dirty="0"/>
              <a:t> Meeting (cross launch)</a:t>
            </a:r>
          </a:p>
          <a:p>
            <a:pPr marL="171446" indent="-171446">
              <a:buFont typeface="Arial" panose="020B0604020202020204" pitchFamily="34" charset="0"/>
              <a:buChar char="•"/>
            </a:pPr>
            <a:r>
              <a:rPr lang="en-US" sz="800" b="0" dirty="0"/>
              <a:t>Topic based chat (MiTeam Streams)</a:t>
            </a:r>
          </a:p>
          <a:p>
            <a:pPr marL="171446" indent="-171446">
              <a:buFont typeface="Arial" panose="020B0604020202020204" pitchFamily="34" charset="0"/>
              <a:buChar char="•"/>
            </a:pPr>
            <a:r>
              <a:rPr lang="en-US" sz="800" b="0" dirty="0"/>
              <a:t>Usability</a:t>
            </a:r>
          </a:p>
        </p:txBody>
      </p:sp>
      <p:sp>
        <p:nvSpPr>
          <p:cNvPr id="30" name="TextBox 29">
            <a:extLst>
              <a:ext uri="{FF2B5EF4-FFF2-40B4-BE49-F238E27FC236}">
                <a16:creationId xmlns:a16="http://schemas.microsoft.com/office/drawing/2014/main" id="{45738123-908C-4D38-8095-07A753F6EA7C}"/>
              </a:ext>
            </a:extLst>
          </p:cNvPr>
          <p:cNvSpPr txBox="1"/>
          <p:nvPr/>
        </p:nvSpPr>
        <p:spPr>
          <a:xfrm>
            <a:off x="3065832" y="1075195"/>
            <a:ext cx="2196222" cy="861774"/>
          </a:xfrm>
          <a:prstGeom prst="rect">
            <a:avLst/>
          </a:prstGeom>
          <a:solidFill>
            <a:schemeClr val="tx1">
              <a:lumMod val="20000"/>
              <a:lumOff val="80000"/>
            </a:schemeClr>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eaLnBrk="1" hangingPunct="1">
              <a:defRPr sz="1000" b="1">
                <a:solidFill>
                  <a:srgbClr val="808285">
                    <a:lumMod val="75000"/>
                  </a:srgbClr>
                </a:solidFill>
              </a:defRPr>
            </a:lvl1pPr>
          </a:lstStyle>
          <a:p>
            <a:r>
              <a:rPr lang="en-US" dirty="0"/>
              <a:t>MiCollab 9.1</a:t>
            </a:r>
          </a:p>
          <a:p>
            <a:pPr marL="171446" indent="-171446">
              <a:buFont typeface="Arial" panose="020B0604020202020204" pitchFamily="34" charset="0"/>
              <a:buChar char="•"/>
            </a:pPr>
            <a:r>
              <a:rPr lang="en-US" sz="800" b="0" dirty="0"/>
              <a:t>Nuance 11</a:t>
            </a:r>
          </a:p>
          <a:p>
            <a:pPr marL="171446" indent="-171446">
              <a:buFont typeface="Arial" panose="020B0604020202020204" pitchFamily="34" charset="0"/>
              <a:buChar char="•"/>
              <a:defRPr/>
            </a:pPr>
            <a:r>
              <a:rPr lang="en-US" sz="800" b="0" dirty="0"/>
              <a:t>Dynamic Status routing</a:t>
            </a:r>
          </a:p>
          <a:p>
            <a:pPr marL="171446" indent="-171446">
              <a:buFont typeface="Arial" panose="020B0604020202020204" pitchFamily="34" charset="0"/>
              <a:buChar char="•"/>
              <a:defRPr/>
            </a:pPr>
            <a:r>
              <a:rPr lang="en-US" sz="800" b="0" dirty="0"/>
              <a:t>15 digit numbering</a:t>
            </a:r>
          </a:p>
          <a:p>
            <a:pPr>
              <a:defRPr/>
            </a:pPr>
            <a:endParaRPr lang="en-US" sz="800" b="0" dirty="0"/>
          </a:p>
          <a:p>
            <a:pPr>
              <a:defRPr/>
            </a:pPr>
            <a:endParaRPr lang="en-US" sz="800" b="0" dirty="0"/>
          </a:p>
        </p:txBody>
      </p:sp>
      <p:sp>
        <p:nvSpPr>
          <p:cNvPr id="20" name="TextBox 19">
            <a:extLst>
              <a:ext uri="{FF2B5EF4-FFF2-40B4-BE49-F238E27FC236}">
                <a16:creationId xmlns:a16="http://schemas.microsoft.com/office/drawing/2014/main" id="{763CD8AC-6208-4311-85E1-41A9E8329185}"/>
              </a:ext>
            </a:extLst>
          </p:cNvPr>
          <p:cNvSpPr txBox="1"/>
          <p:nvPr/>
        </p:nvSpPr>
        <p:spPr>
          <a:xfrm>
            <a:off x="5365579" y="1059992"/>
            <a:ext cx="2196222" cy="1477328"/>
          </a:xfrm>
          <a:prstGeom prst="rect">
            <a:avLst/>
          </a:prstGeom>
          <a:solidFill>
            <a:srgbClr val="15325F"/>
          </a:solidFill>
          <a:ln w="19050">
            <a:no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a:defRPr sz="1000" b="1">
                <a:solidFill>
                  <a:schemeClr val="bg1"/>
                </a:solidFill>
              </a:defRPr>
            </a:lvl1pPr>
          </a:lstStyle>
          <a:p>
            <a:pPr eaLnBrk="1" hangingPunct="1"/>
            <a:r>
              <a:rPr lang="en-US" dirty="0" err="1">
                <a:solidFill>
                  <a:srgbClr val="FFFFFF"/>
                </a:solidFill>
              </a:rPr>
              <a:t>MiCollab</a:t>
            </a:r>
            <a:r>
              <a:rPr lang="en-US" dirty="0">
                <a:solidFill>
                  <a:srgbClr val="FFFFFF"/>
                </a:solidFill>
              </a:rPr>
              <a:t> 1H2020*</a:t>
            </a:r>
            <a:endParaRPr lang="en-US" sz="700" b="0" dirty="0">
              <a:solidFill>
                <a:srgbClr val="FFFFFF"/>
              </a:solidFill>
              <a:cs typeface="Arial"/>
            </a:endParaRPr>
          </a:p>
          <a:p>
            <a:pPr marL="128588" indent="-128588">
              <a:buFont typeface="Arial" panose="020B0604020202020204" pitchFamily="34" charset="0"/>
              <a:buChar char="•"/>
            </a:pPr>
            <a:r>
              <a:rPr lang="en-US" sz="800" b="0" dirty="0"/>
              <a:t>Focus on prioritized customer requirements</a:t>
            </a:r>
          </a:p>
          <a:p>
            <a:pPr marL="471488" lvl="1" indent="-128588">
              <a:buFont typeface="Arial" panose="020B0604020202020204" pitchFamily="34" charset="0"/>
              <a:buChar char="•"/>
            </a:pPr>
            <a:r>
              <a:rPr lang="en-US" sz="800" dirty="0">
                <a:solidFill>
                  <a:schemeClr val="bg1"/>
                </a:solidFill>
              </a:rPr>
              <a:t>Admin controls (Outbound CLI)</a:t>
            </a:r>
          </a:p>
          <a:p>
            <a:pPr marL="471488" lvl="1" indent="-128588">
              <a:buFont typeface="Arial" panose="020B0604020202020204" pitchFamily="34" charset="0"/>
              <a:buChar char="•"/>
            </a:pPr>
            <a:r>
              <a:rPr lang="en-US" sz="800" dirty="0">
                <a:solidFill>
                  <a:schemeClr val="bg1"/>
                </a:solidFill>
              </a:rPr>
              <a:t>Ring/Hunt-groups &amp; call pickup enhancements</a:t>
            </a:r>
          </a:p>
          <a:p>
            <a:pPr marL="128588" indent="-128588">
              <a:buFont typeface="Arial" panose="020B0604020202020204" pitchFamily="34" charset="0"/>
              <a:buChar char="•"/>
            </a:pPr>
            <a:r>
              <a:rPr lang="en-US" sz="800" b="0" dirty="0"/>
              <a:t>Next Generation </a:t>
            </a:r>
            <a:r>
              <a:rPr lang="en-US" sz="800" b="0" dirty="0" err="1"/>
              <a:t>MiTeam</a:t>
            </a:r>
            <a:r>
              <a:rPr lang="en-US" sz="800" b="0" dirty="0"/>
              <a:t> (</a:t>
            </a:r>
            <a:r>
              <a:rPr lang="en-US" sz="800" b="0" dirty="0" err="1"/>
              <a:t>CloudLink</a:t>
            </a:r>
            <a:r>
              <a:rPr lang="en-US" sz="800" b="0" dirty="0"/>
              <a:t> based)</a:t>
            </a:r>
          </a:p>
          <a:p>
            <a:pPr marL="171446" indent="-171446">
              <a:buFont typeface="Arial" panose="020B0604020202020204" pitchFamily="34" charset="0"/>
              <a:buChar char="•"/>
            </a:pPr>
            <a:r>
              <a:rPr lang="en-US" sz="800" b="0" dirty="0"/>
              <a:t>Docker Containers for FLEX in GCP</a:t>
            </a:r>
          </a:p>
          <a:p>
            <a:pPr marL="171446" indent="-171446">
              <a:buFont typeface="Arial" panose="020B0604020202020204" pitchFamily="34" charset="0"/>
              <a:buChar char="•"/>
            </a:pPr>
            <a:r>
              <a:rPr lang="en-US" sz="800" b="0" dirty="0"/>
              <a:t>Improvements for Embedded Voicemail (to support containers)</a:t>
            </a:r>
          </a:p>
        </p:txBody>
      </p:sp>
      <p:sp>
        <p:nvSpPr>
          <p:cNvPr id="26" name="TextBox 1">
            <a:extLst>
              <a:ext uri="{FF2B5EF4-FFF2-40B4-BE49-F238E27FC236}">
                <a16:creationId xmlns:a16="http://schemas.microsoft.com/office/drawing/2014/main" id="{65A1CD09-32DA-4D1F-81BA-6144637AF6A7}"/>
              </a:ext>
            </a:extLst>
          </p:cNvPr>
          <p:cNvSpPr txBox="1"/>
          <p:nvPr/>
        </p:nvSpPr>
        <p:spPr>
          <a:xfrm>
            <a:off x="498138" y="4440566"/>
            <a:ext cx="868543" cy="246221"/>
          </a:xfrm>
          <a:prstGeom prst="rect">
            <a:avLst/>
          </a:prstGeom>
          <a:solidFill>
            <a:schemeClr val="tx1">
              <a:lumMod val="20000"/>
              <a:lumOff val="80000"/>
            </a:schemeClr>
          </a:solidFill>
          <a:ln w="19050">
            <a:noFill/>
          </a:ln>
          <a:effectLst/>
          <a:extLst/>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eaLnBrk="1" hangingPunct="1">
              <a:defRPr sz="1000" b="1">
                <a:solidFill>
                  <a:srgbClr val="808285">
                    <a:lumMod val="75000"/>
                  </a:srgb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Committed</a:t>
            </a:r>
          </a:p>
        </p:txBody>
      </p:sp>
      <p:sp>
        <p:nvSpPr>
          <p:cNvPr id="29" name="TextBox 1">
            <a:extLst>
              <a:ext uri="{FF2B5EF4-FFF2-40B4-BE49-F238E27FC236}">
                <a16:creationId xmlns:a16="http://schemas.microsoft.com/office/drawing/2014/main" id="{C3A217E0-AC71-41D4-A8F0-677E0FFEEB81}"/>
              </a:ext>
            </a:extLst>
          </p:cNvPr>
          <p:cNvSpPr txBox="1"/>
          <p:nvPr/>
        </p:nvSpPr>
        <p:spPr>
          <a:xfrm>
            <a:off x="1441656" y="4440566"/>
            <a:ext cx="895057" cy="246221"/>
          </a:xfrm>
          <a:prstGeom prst="rect">
            <a:avLst/>
          </a:prstGeom>
          <a:solidFill>
            <a:srgbClr val="15325F"/>
          </a:solidFill>
          <a:ln w="19050">
            <a:noFill/>
          </a:ln>
          <a:effectLst/>
          <a:extLst/>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eaLnBrk="1" hangingPunct="1">
              <a:defRPr sz="1000" b="1">
                <a:solidFill>
                  <a:srgbClr val="FFFFFF"/>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In planning</a:t>
            </a:r>
          </a:p>
        </p:txBody>
      </p:sp>
      <p:sp>
        <p:nvSpPr>
          <p:cNvPr id="33" name="TextBox 1">
            <a:extLst>
              <a:ext uri="{FF2B5EF4-FFF2-40B4-BE49-F238E27FC236}">
                <a16:creationId xmlns:a16="http://schemas.microsoft.com/office/drawing/2014/main" id="{CFD21DCC-8336-4576-987F-FCB708EC2071}"/>
              </a:ext>
            </a:extLst>
          </p:cNvPr>
          <p:cNvSpPr txBox="1"/>
          <p:nvPr/>
        </p:nvSpPr>
        <p:spPr>
          <a:xfrm>
            <a:off x="2411688" y="4432092"/>
            <a:ext cx="895057" cy="246221"/>
          </a:xfrm>
          <a:prstGeom prst="rect">
            <a:avLst/>
          </a:prstGeom>
          <a:noFill/>
          <a:ln w="19050">
            <a:solidFill>
              <a:schemeClr val="tx2"/>
            </a:solidFill>
          </a:ln>
          <a:effectLst/>
          <a:extLst/>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eaLnBrk="1" hangingPunct="1">
              <a:defRPr sz="1000" b="1">
                <a:solidFill>
                  <a:schemeClr val="tx1"/>
                </a:solidFill>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a:t>Indicative</a:t>
            </a:r>
          </a:p>
        </p:txBody>
      </p:sp>
      <p:sp>
        <p:nvSpPr>
          <p:cNvPr id="16" name="TextBox 15">
            <a:extLst>
              <a:ext uri="{FF2B5EF4-FFF2-40B4-BE49-F238E27FC236}">
                <a16:creationId xmlns:a16="http://schemas.microsoft.com/office/drawing/2014/main" id="{9A53BE8B-C15F-4211-91BF-33B4634E2E49}"/>
              </a:ext>
            </a:extLst>
          </p:cNvPr>
          <p:cNvSpPr txBox="1"/>
          <p:nvPr/>
        </p:nvSpPr>
        <p:spPr>
          <a:xfrm>
            <a:off x="6807289" y="3182053"/>
            <a:ext cx="2196222" cy="861774"/>
          </a:xfrm>
          <a:prstGeom prst="rect">
            <a:avLst/>
          </a:prstGeom>
          <a:no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spAutoFit/>
          </a:bodyPr>
          <a:lstStyle>
            <a:defPPr>
              <a:defRPr lang="en-US"/>
            </a:defPPr>
            <a:lvl1pPr>
              <a:defRPr sz="1000" b="1">
                <a:solidFill>
                  <a:schemeClr val="bg1"/>
                </a:solidFill>
              </a:defRPr>
            </a:lvl1pPr>
          </a:lstStyle>
          <a:p>
            <a:pPr eaLnBrk="1" hangingPunct="1"/>
            <a:r>
              <a:rPr lang="en-US" dirty="0" err="1">
                <a:solidFill>
                  <a:schemeClr val="tx1"/>
                </a:solidFill>
              </a:rPr>
              <a:t>MiCollab</a:t>
            </a:r>
            <a:r>
              <a:rPr lang="en-US" dirty="0">
                <a:solidFill>
                  <a:schemeClr val="tx1"/>
                </a:solidFill>
              </a:rPr>
              <a:t> 2H2020*</a:t>
            </a:r>
            <a:endParaRPr lang="en-US" sz="700" b="0" dirty="0">
              <a:solidFill>
                <a:schemeClr val="tx1"/>
              </a:solidFill>
              <a:cs typeface="Arial"/>
            </a:endParaRPr>
          </a:p>
          <a:p>
            <a:pPr marL="128588" indent="-128588">
              <a:buFont typeface="Arial" panose="020B0604020202020204" pitchFamily="34" charset="0"/>
              <a:buChar char="•"/>
            </a:pPr>
            <a:r>
              <a:rPr lang="en-US" sz="800" b="0" dirty="0">
                <a:solidFill>
                  <a:schemeClr val="tx1"/>
                </a:solidFill>
              </a:rPr>
              <a:t>Focus on prioritized customer requirements (DFR backlog)</a:t>
            </a:r>
          </a:p>
          <a:p>
            <a:pPr marL="128588" indent="-128588">
              <a:buFont typeface="Arial" panose="020B0604020202020204" pitchFamily="34" charset="0"/>
              <a:buChar char="•"/>
            </a:pPr>
            <a:r>
              <a:rPr lang="en-US" sz="800" b="0" dirty="0">
                <a:solidFill>
                  <a:schemeClr val="tx1"/>
                </a:solidFill>
              </a:rPr>
              <a:t>New user authentication architecture</a:t>
            </a:r>
          </a:p>
          <a:p>
            <a:pPr marL="128588" indent="-128588">
              <a:buFont typeface="Arial" panose="020B0604020202020204" pitchFamily="34" charset="0"/>
              <a:buChar char="•"/>
            </a:pPr>
            <a:r>
              <a:rPr lang="en-US" sz="800" b="0" dirty="0">
                <a:solidFill>
                  <a:schemeClr val="tx1"/>
                </a:solidFill>
              </a:rPr>
              <a:t>Improve large customer deployments</a:t>
            </a:r>
          </a:p>
          <a:p>
            <a:pPr marL="128588" indent="-128588">
              <a:buFont typeface="Arial" panose="020B0604020202020204" pitchFamily="34" charset="0"/>
              <a:buChar char="•"/>
            </a:pPr>
            <a:endParaRPr lang="en-US" sz="800" b="0" dirty="0">
              <a:solidFill>
                <a:schemeClr val="tx1"/>
              </a:solidFill>
            </a:endParaRPr>
          </a:p>
        </p:txBody>
      </p:sp>
      <p:sp>
        <p:nvSpPr>
          <p:cNvPr id="2" name="TextBox 1">
            <a:extLst>
              <a:ext uri="{FF2B5EF4-FFF2-40B4-BE49-F238E27FC236}">
                <a16:creationId xmlns:a16="http://schemas.microsoft.com/office/drawing/2014/main" id="{62A7DCBD-8740-41DD-9CEC-B5DE334C5C07}"/>
              </a:ext>
            </a:extLst>
          </p:cNvPr>
          <p:cNvSpPr txBox="1"/>
          <p:nvPr/>
        </p:nvSpPr>
        <p:spPr>
          <a:xfrm>
            <a:off x="4188301" y="4304331"/>
            <a:ext cx="3402280" cy="646331"/>
          </a:xfrm>
          <a:prstGeom prst="rect">
            <a:avLst/>
          </a:prstGeom>
          <a:noFill/>
        </p:spPr>
        <p:txBody>
          <a:bodyPr wrap="square" rtlCol="0">
            <a:spAutoFit/>
          </a:bodyPr>
          <a:lstStyle/>
          <a:p>
            <a:r>
              <a:rPr lang="en-US" dirty="0"/>
              <a:t>* Release contents subject to change</a:t>
            </a:r>
          </a:p>
        </p:txBody>
      </p:sp>
    </p:spTree>
    <p:extLst>
      <p:ext uri="{BB962C8B-B14F-4D97-AF65-F5344CB8AC3E}">
        <p14:creationId xmlns:p14="http://schemas.microsoft.com/office/powerpoint/2010/main" val="2596395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DEBE-CD71-46C3-9DF1-2DB75FB467F5}"/>
              </a:ext>
            </a:extLst>
          </p:cNvPr>
          <p:cNvSpPr>
            <a:spLocks noGrp="1"/>
          </p:cNvSpPr>
          <p:nvPr>
            <p:ph type="title"/>
          </p:nvPr>
        </p:nvSpPr>
        <p:spPr/>
        <p:txBody>
          <a:bodyPr/>
          <a:lstStyle/>
          <a:p>
            <a:r>
              <a:rPr lang="en-US" dirty="0"/>
              <a:t>Escalate from </a:t>
            </a:r>
            <a:r>
              <a:rPr lang="en-US" dirty="0" err="1"/>
              <a:t>MiCollab</a:t>
            </a:r>
            <a:r>
              <a:rPr lang="en-US" dirty="0"/>
              <a:t> into a Video Meeting</a:t>
            </a:r>
          </a:p>
        </p:txBody>
      </p:sp>
      <p:sp>
        <p:nvSpPr>
          <p:cNvPr id="3" name="Slide Number Placeholder 2">
            <a:extLst>
              <a:ext uri="{FF2B5EF4-FFF2-40B4-BE49-F238E27FC236}">
                <a16:creationId xmlns:a16="http://schemas.microsoft.com/office/drawing/2014/main" id="{BD700443-91CF-45DA-A513-E8502B4674E0}"/>
              </a:ext>
            </a:extLst>
          </p:cNvPr>
          <p:cNvSpPr>
            <a:spLocks noGrp="1"/>
          </p:cNvSpPr>
          <p:nvPr>
            <p:ph type="sldNum" sz="quarter" idx="10"/>
          </p:nvPr>
        </p:nvSpPr>
        <p:spPr>
          <a:xfrm>
            <a:off x="115546" y="4785664"/>
            <a:ext cx="354806" cy="205383"/>
          </a:xfrm>
          <a:prstGeom prst="rect">
            <a:avLst/>
          </a:prstGeom>
        </p:spPr>
        <p:txBody>
          <a:bodyPr vert="horz" wrap="square" lIns="0" tIns="0" rIns="0" bIns="0" numCol="1" anchor="b" anchorCtr="0" compatLnSpc="1">
            <a:prstTxWarp prst="textNoShape">
              <a:avLst/>
            </a:prstTxWarp>
          </a:bodyPr>
          <a:lstStyle>
            <a:defPPr>
              <a:defRPr lang="en-US"/>
            </a:defPPr>
            <a:lvl1pPr algn="l" rtl="0" fontAlgn="base">
              <a:spcBef>
                <a:spcPct val="0"/>
              </a:spcBef>
              <a:spcAft>
                <a:spcPct val="0"/>
              </a:spcAft>
              <a:defRPr sz="600" kern="1200">
                <a:solidFill>
                  <a:schemeClr val="accent6"/>
                </a:solidFill>
                <a:latin typeface="Arial" charset="0"/>
                <a:ea typeface="ＭＳ Ｐゴシック" charset="0"/>
                <a:cs typeface="Arial" charset="0"/>
              </a:defRPr>
            </a:lvl1pPr>
            <a:lvl2pPr marL="179511" indent="77699"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359915" indent="154505"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539425" indent="232203"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719829" indent="30900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286047" algn="l" defTabSz="257210" rtl="0" eaLnBrk="1" latinLnBrk="0" hangingPunct="1">
              <a:defRPr kern="1200">
                <a:solidFill>
                  <a:schemeClr val="tx1"/>
                </a:solidFill>
                <a:latin typeface="Arial" charset="0"/>
                <a:ea typeface="ＭＳ Ｐゴシック" charset="0"/>
                <a:cs typeface="ＭＳ Ｐゴシック" charset="0"/>
              </a:defRPr>
            </a:lvl6pPr>
            <a:lvl7pPr marL="1543256" algn="l" defTabSz="257210" rtl="0" eaLnBrk="1" latinLnBrk="0" hangingPunct="1">
              <a:defRPr kern="1200">
                <a:solidFill>
                  <a:schemeClr val="tx1"/>
                </a:solidFill>
                <a:latin typeface="Arial" charset="0"/>
                <a:ea typeface="ＭＳ Ｐゴシック" charset="0"/>
                <a:cs typeface="ＭＳ Ｐゴシック" charset="0"/>
              </a:defRPr>
            </a:lvl7pPr>
            <a:lvl8pPr marL="1800465" algn="l" defTabSz="257210" rtl="0" eaLnBrk="1" latinLnBrk="0" hangingPunct="1">
              <a:defRPr kern="1200">
                <a:solidFill>
                  <a:schemeClr val="tx1"/>
                </a:solidFill>
                <a:latin typeface="Arial" charset="0"/>
                <a:ea typeface="ＭＳ Ｐゴシック" charset="0"/>
                <a:cs typeface="ＭＳ Ｐゴシック" charset="0"/>
              </a:defRPr>
            </a:lvl8pPr>
            <a:lvl9pPr marL="2057675" algn="l" defTabSz="257210" rtl="0" eaLnBrk="1" latinLnBrk="0" hangingPunct="1">
              <a:defRPr kern="1200">
                <a:solidFill>
                  <a:schemeClr val="tx1"/>
                </a:solidFill>
                <a:latin typeface="Arial" charset="0"/>
                <a:ea typeface="ＭＳ Ｐゴシック" charset="0"/>
                <a:cs typeface="ＭＳ Ｐゴシック" charset="0"/>
              </a:defRPr>
            </a:lvl9pPr>
          </a:lstStyle>
          <a:p>
            <a:pPr>
              <a:defRPr/>
            </a:pPr>
            <a:fld id="{2BCF5BF9-707C-7142-BA06-7C1820F571AA}" type="slidenum">
              <a:rPr lang="en-US" smtClean="0"/>
              <a:pPr>
                <a:defRPr/>
              </a:pPr>
              <a:t>7</a:t>
            </a:fld>
            <a:endParaRPr lang="en-US" dirty="0"/>
          </a:p>
        </p:txBody>
      </p:sp>
      <p:pic>
        <p:nvPicPr>
          <p:cNvPr id="1026" name="Picture 3" descr="image002">
            <a:extLst>
              <a:ext uri="{FF2B5EF4-FFF2-40B4-BE49-F238E27FC236}">
                <a16:creationId xmlns:a16="http://schemas.microsoft.com/office/drawing/2014/main" id="{8E3EF9AF-EA0D-45FE-A935-BAD49B9E0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9" y="1060156"/>
            <a:ext cx="4237077" cy="3023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 descr="image001">
            <a:extLst>
              <a:ext uri="{FF2B5EF4-FFF2-40B4-BE49-F238E27FC236}">
                <a16:creationId xmlns:a16="http://schemas.microsoft.com/office/drawing/2014/main" id="{B0989025-EC24-4D8B-BAF3-B199D3EAF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963" y="1001656"/>
            <a:ext cx="4305587" cy="31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BD4C5484-7B3A-45B7-AD5D-E18A11D5DC4E}"/>
              </a:ext>
            </a:extLst>
          </p:cNvPr>
          <p:cNvSpPr/>
          <p:nvPr/>
        </p:nvSpPr>
        <p:spPr>
          <a:xfrm>
            <a:off x="4462049" y="2050676"/>
            <a:ext cx="282389" cy="147918"/>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518E-C03D-470F-950B-5BA403D8D310}"/>
              </a:ext>
            </a:extLst>
          </p:cNvPr>
          <p:cNvSpPr>
            <a:spLocks noGrp="1"/>
          </p:cNvSpPr>
          <p:nvPr>
            <p:ph type="title"/>
          </p:nvPr>
        </p:nvSpPr>
        <p:spPr/>
        <p:txBody>
          <a:bodyPr/>
          <a:lstStyle/>
          <a:p>
            <a:r>
              <a:rPr lang="en-US" dirty="0" err="1">
                <a:solidFill>
                  <a:schemeClr val="tx2"/>
                </a:solidFill>
              </a:rPr>
              <a:t>MiCC</a:t>
            </a:r>
            <a:r>
              <a:rPr lang="en-US" dirty="0">
                <a:solidFill>
                  <a:schemeClr val="tx2"/>
                </a:solidFill>
              </a:rPr>
              <a:t> Business 9.2</a:t>
            </a:r>
          </a:p>
        </p:txBody>
      </p:sp>
      <p:sp>
        <p:nvSpPr>
          <p:cNvPr id="4" name="TextBox 3">
            <a:extLst>
              <a:ext uri="{FF2B5EF4-FFF2-40B4-BE49-F238E27FC236}">
                <a16:creationId xmlns:a16="http://schemas.microsoft.com/office/drawing/2014/main" id="{27630508-92B5-452B-A709-3BB3A8CD5975}"/>
              </a:ext>
            </a:extLst>
          </p:cNvPr>
          <p:cNvSpPr txBox="1"/>
          <p:nvPr/>
        </p:nvSpPr>
        <p:spPr>
          <a:xfrm>
            <a:off x="245142" y="834108"/>
            <a:ext cx="8653717" cy="4231928"/>
          </a:xfrm>
          <a:prstGeom prst="rect">
            <a:avLst/>
          </a:prstGeom>
          <a:noFill/>
        </p:spPr>
        <p:txBody>
          <a:bodyPr wrap="square" rtlCol="0">
            <a:spAutoFit/>
          </a:bodyPr>
          <a:lstStyle/>
          <a:p>
            <a:pPr marL="582248" lvl="1" indent="-342900">
              <a:spcBef>
                <a:spcPts val="600"/>
              </a:spcBef>
              <a:spcAft>
                <a:spcPts val="600"/>
              </a:spcAft>
              <a:buFont typeface="Arial" panose="020B0604020202020204" pitchFamily="34" charset="0"/>
              <a:buChar char="•"/>
            </a:pPr>
            <a:r>
              <a:rPr lang="en-US" dirty="0"/>
              <a:t>Contact Center Messenger</a:t>
            </a:r>
          </a:p>
          <a:p>
            <a:pPr marL="582248" lvl="1" indent="-342900">
              <a:spcBef>
                <a:spcPts val="600"/>
              </a:spcBef>
              <a:spcAft>
                <a:spcPts val="600"/>
              </a:spcAft>
              <a:buFont typeface="Arial" panose="020B0604020202020204" pitchFamily="34" charset="0"/>
              <a:buChar char="•"/>
            </a:pPr>
            <a:r>
              <a:rPr lang="en-US" dirty="0"/>
              <a:t>Google Contact Center AI – Virtual Agent and Agent Assist</a:t>
            </a:r>
          </a:p>
          <a:p>
            <a:pPr marL="582248" lvl="1" indent="-342900">
              <a:spcBef>
                <a:spcPts val="600"/>
              </a:spcBef>
              <a:spcAft>
                <a:spcPts val="600"/>
              </a:spcAft>
              <a:buFont typeface="Arial" panose="020B0604020202020204" pitchFamily="34" charset="0"/>
              <a:buChar char="•"/>
            </a:pPr>
            <a:r>
              <a:rPr lang="en-US" dirty="0"/>
              <a:t>MiVoice Connect support</a:t>
            </a:r>
          </a:p>
          <a:p>
            <a:pPr marL="582248" lvl="1" indent="-342900">
              <a:spcBef>
                <a:spcPts val="600"/>
              </a:spcBef>
              <a:spcAft>
                <a:spcPts val="600"/>
              </a:spcAft>
              <a:buFont typeface="Arial" panose="020B0604020202020204" pitchFamily="34" charset="0"/>
              <a:buChar char="•"/>
            </a:pPr>
            <a:r>
              <a:rPr lang="en-US" dirty="0"/>
              <a:t>Other Enhancements</a:t>
            </a:r>
          </a:p>
          <a:p>
            <a:pPr marL="822786" lvl="2" indent="-342900">
              <a:spcBef>
                <a:spcPts val="600"/>
              </a:spcBef>
              <a:spcAft>
                <a:spcPts val="600"/>
              </a:spcAft>
              <a:buFont typeface="Arial" panose="020B0604020202020204" pitchFamily="34" charset="0"/>
              <a:buChar char="•"/>
            </a:pPr>
            <a:r>
              <a:rPr lang="en-US" dirty="0"/>
              <a:t>Teleopti WFM support for MiContact Center Business for SIP</a:t>
            </a:r>
          </a:p>
          <a:p>
            <a:pPr marL="822786" lvl="2" indent="-342900">
              <a:spcBef>
                <a:spcPts val="600"/>
              </a:spcBef>
              <a:spcAft>
                <a:spcPts val="600"/>
              </a:spcAft>
              <a:buFont typeface="Arial" panose="020B0604020202020204" pitchFamily="34" charset="0"/>
              <a:buChar char="•"/>
            </a:pPr>
            <a:r>
              <a:rPr lang="en-US" dirty="0"/>
              <a:t>Amazon Corretto SE8 for JAVA support</a:t>
            </a:r>
          </a:p>
          <a:p>
            <a:pPr marL="822786" lvl="2" indent="-342900">
              <a:spcBef>
                <a:spcPts val="600"/>
              </a:spcBef>
              <a:spcAft>
                <a:spcPts val="600"/>
              </a:spcAft>
              <a:buFont typeface="Arial" panose="020B0604020202020204" pitchFamily="34" charset="0"/>
              <a:buChar char="•"/>
            </a:pPr>
            <a:r>
              <a:rPr lang="en-US" dirty="0"/>
              <a:t>MiContact Center Outbound enhancements</a:t>
            </a:r>
          </a:p>
          <a:p>
            <a:pPr lvl="0">
              <a:spcBef>
                <a:spcPts val="600"/>
              </a:spcBef>
              <a:spcAft>
                <a:spcPts val="600"/>
              </a:spcAft>
            </a:pPr>
            <a:endParaRPr lang="en-US" sz="2000" b="1" dirty="0">
              <a:solidFill>
                <a:srgbClr val="002D58"/>
              </a:solidFill>
            </a:endParaRPr>
          </a:p>
          <a:p>
            <a:pPr>
              <a:spcBef>
                <a:spcPts val="600"/>
              </a:spcBef>
              <a:spcAft>
                <a:spcPts val="600"/>
              </a:spcAft>
            </a:pP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7757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53623BC4-E7B2-4BA2-8B26-4B1774535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9420B292-72F0-0F40-99B2-B7F29C5036C2}"/>
              </a:ext>
            </a:extLst>
          </p:cNvPr>
          <p:cNvSpPr/>
          <p:nvPr/>
        </p:nvSpPr>
        <p:spPr>
          <a:xfrm>
            <a:off x="0" y="0"/>
            <a:ext cx="6134100" cy="5143500"/>
          </a:xfrm>
          <a:prstGeom prst="rect">
            <a:avLst/>
          </a:prstGeom>
          <a:solidFill>
            <a:srgbClr val="15325F">
              <a:alpha val="8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EA56AC6-D6FD-C949-BAB2-F7F3CAB21788}"/>
              </a:ext>
            </a:extLst>
          </p:cNvPr>
          <p:cNvSpPr>
            <a:spLocks noGrp="1"/>
          </p:cNvSpPr>
          <p:nvPr>
            <p:ph type="body" sz="quarter" idx="11"/>
          </p:nvPr>
        </p:nvSpPr>
        <p:spPr>
          <a:xfrm>
            <a:off x="528518" y="562604"/>
            <a:ext cx="5191125" cy="4229633"/>
          </a:xfrm>
        </p:spPr>
        <p:txBody>
          <a:bodyPr>
            <a:noAutofit/>
          </a:bodyPr>
          <a:lstStyle/>
          <a:p>
            <a:pPr>
              <a:spcBef>
                <a:spcPts val="0"/>
              </a:spcBef>
              <a:spcAft>
                <a:spcPts val="450"/>
              </a:spcAft>
            </a:pPr>
            <a:r>
              <a:rPr lang="en-US" sz="3000" dirty="0">
                <a:solidFill>
                  <a:schemeClr val="accent2"/>
                </a:solidFill>
              </a:rPr>
              <a:t>CONTACT CENTER MESSENGER</a:t>
            </a:r>
            <a:endParaRPr lang="en-US" sz="2400" b="0" dirty="0">
              <a:solidFill>
                <a:schemeClr val="accent2"/>
              </a:solidFill>
            </a:endParaRPr>
          </a:p>
          <a:p>
            <a:pPr marL="342900" indent="-342900">
              <a:spcBef>
                <a:spcPts val="0"/>
              </a:spcBef>
              <a:spcAft>
                <a:spcPts val="450"/>
              </a:spcAft>
              <a:buFont typeface="Arial" panose="020B0604020202020204" pitchFamily="34" charset="0"/>
              <a:buChar char="•"/>
            </a:pPr>
            <a:r>
              <a:rPr lang="en-US" sz="2000" b="0" dirty="0"/>
              <a:t>Next-gen cloud chat platform leveraging common CloudLink Chat APIs used in MiCollab chat</a:t>
            </a:r>
          </a:p>
          <a:p>
            <a:pPr marL="342900" indent="-342900">
              <a:spcBef>
                <a:spcPts val="0"/>
              </a:spcBef>
              <a:spcAft>
                <a:spcPts val="450"/>
              </a:spcAft>
              <a:buFont typeface="Arial" panose="020B0604020202020204" pitchFamily="34" charset="0"/>
              <a:buChar char="•"/>
            </a:pPr>
            <a:r>
              <a:rPr lang="en-US" sz="2000" b="0" dirty="0"/>
              <a:t>Rich customer self-service and live assisted interactions, leveraging Google Contact Center AI for Virtual Agent and Agent Assist</a:t>
            </a:r>
          </a:p>
          <a:p>
            <a:pPr marL="342900" indent="-342900">
              <a:spcBef>
                <a:spcPts val="0"/>
              </a:spcBef>
              <a:spcAft>
                <a:spcPts val="450"/>
              </a:spcAft>
              <a:buFont typeface="Arial" panose="020B0604020202020204" pitchFamily="34" charset="0"/>
              <a:buChar char="•"/>
            </a:pPr>
            <a:r>
              <a:rPr lang="en-US" sz="2000" b="0" dirty="0"/>
              <a:t>Replaces the legacy Web Chat solution as the strategic go-forward messaging solution</a:t>
            </a:r>
          </a:p>
        </p:txBody>
      </p:sp>
    </p:spTree>
    <p:extLst>
      <p:ext uri="{BB962C8B-B14F-4D97-AF65-F5344CB8AC3E}">
        <p14:creationId xmlns:p14="http://schemas.microsoft.com/office/powerpoint/2010/main" val="3911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Mitel PowerPoint Template (1)">
  <a:themeElements>
    <a:clrScheme name="Mitel Template">
      <a:dk1>
        <a:srgbClr val="002D58"/>
      </a:dk1>
      <a:lt1>
        <a:srgbClr val="FFFFFF"/>
      </a:lt1>
      <a:dk2>
        <a:srgbClr val="009CDC"/>
      </a:dk2>
      <a:lt2>
        <a:srgbClr val="E5E6E9"/>
      </a:lt2>
      <a:accent1>
        <a:srgbClr val="15325F"/>
      </a:accent1>
      <a:accent2>
        <a:srgbClr val="009CDC"/>
      </a:accent2>
      <a:accent3>
        <a:srgbClr val="BAE2F7"/>
      </a:accent3>
      <a:accent4>
        <a:srgbClr val="3AAF43"/>
      </a:accent4>
      <a:accent5>
        <a:srgbClr val="F67200"/>
      </a:accent5>
      <a:accent6>
        <a:srgbClr val="7F8185"/>
      </a:accent6>
      <a:hlink>
        <a:srgbClr val="00A1E0"/>
      </a:hlink>
      <a:folHlink>
        <a:srgbClr val="F67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Connect Mitel internal" id="{94C6D836-9393-4E79-AAD8-5E85F76A7340}" vid="{FFA5604A-8F25-4C90-B044-BDE32D38700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789192BF4824BBEDA3AC9FCF428B3" ma:contentTypeVersion="21" ma:contentTypeDescription="Create a new document." ma:contentTypeScope="" ma:versionID="4d9a4e1633a17a3899b1bf6adfe9039f">
  <xsd:schema xmlns:xsd="http://www.w3.org/2001/XMLSchema" xmlns:xs="http://www.w3.org/2001/XMLSchema" xmlns:p="http://schemas.microsoft.com/office/2006/metadata/properties" xmlns:ns2="a98d785b-a573-4648-a687-d73070f116ca" xmlns:ns3="e7d83ab9-40ce-4f6a-9d5b-bb8228ec9b2e" targetNamespace="http://schemas.microsoft.com/office/2006/metadata/properties" ma:root="true" ma:fieldsID="ea3e3fe76a8c86075157bc95f00514b8" ns2:_="" ns3:_="">
    <xsd:import namespace="a98d785b-a573-4648-a687-d73070f116ca"/>
    <xsd:import namespace="e7d83ab9-40ce-4f6a-9d5b-bb8228ec9b2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Dat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d785b-a573-4648-a687-d73070f11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276885-7dfa-4cd0-820a-7be052c89ea5}" ma:internalName="TaxCatchAll" ma:showField="CatchAllData" ma:web="a98d785b-a573-4648-a687-d73070f116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d83ab9-40ce-4f6a-9d5b-bb8228ec9b2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2a3306c-a91f-4216-84a6-267e9c23c60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98d785b-a573-4648-a687-d73070f116ca">
      <UserInfo>
        <DisplayName/>
        <AccountId xsi:nil="true"/>
        <AccountType/>
      </UserInfo>
    </SharedWithUsers>
    <TaxCatchAll xmlns="a98d785b-a573-4648-a687-d73070f116ca" xsi:nil="true"/>
    <Date xmlns="e7d83ab9-40ce-4f6a-9d5b-bb8228ec9b2e" xsi:nil="true"/>
    <lcf76f155ced4ddcb4097134ff3c332f xmlns="e7d83ab9-40ce-4f6a-9d5b-bb8228ec9b2e">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0E2D61F304A974F91C3F665060487BA" ma:contentTypeVersion="7" ma:contentTypeDescription="Create a new document." ma:contentTypeScope="" ma:versionID="e4541989fd1d8cc1736bc4e9ad8624ed">
  <xsd:schema xmlns:xsd="http://www.w3.org/2001/XMLSchema" xmlns:xs="http://www.w3.org/2001/XMLSchema" xmlns:p="http://schemas.microsoft.com/office/2006/metadata/properties" xmlns:ns2="b12fca92-c196-4f3c-b7ff-18afe62973bd" xmlns:ns3="3a2e1aa9-c3b8-4ab1-a163-0c4ada88c728" targetNamespace="http://schemas.microsoft.com/office/2006/metadata/properties" ma:root="true" ma:fieldsID="2adb4e71d07c30ee0ee54793e80acd88" ns2:_="" ns3:_="">
    <xsd:import namespace="b12fca92-c196-4f3c-b7ff-18afe62973bd"/>
    <xsd:import namespace="3a2e1aa9-c3b8-4ab1-a163-0c4ada88c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fca92-c196-4f3c-b7ff-18afe6297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2e1aa9-c3b8-4ab1-a163-0c4ada88c72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C7F3AD-E090-4131-8CA7-FAC38D3B43DC}"/>
</file>

<file path=customXml/itemProps2.xml><?xml version="1.0" encoding="utf-8"?>
<ds:datastoreItem xmlns:ds="http://schemas.openxmlformats.org/officeDocument/2006/customXml" ds:itemID="{826BB655-C9E8-4D79-A55F-B48F2EF5A4F7}">
  <ds:schemaRefs>
    <ds:schemaRef ds:uri="http://schemas.microsoft.com/sharepoint/v3/contenttype/forms"/>
  </ds:schemaRefs>
</ds:datastoreItem>
</file>

<file path=customXml/itemProps3.xml><?xml version="1.0" encoding="utf-8"?>
<ds:datastoreItem xmlns:ds="http://schemas.openxmlformats.org/officeDocument/2006/customXml" ds:itemID="{7FC51F32-E026-475B-8BC3-57F9F7EB5EA6}">
  <ds:schemaRefs>
    <ds:schemaRef ds:uri="http://schemas.microsoft.com/office/2006/metadata/properties"/>
    <ds:schemaRef ds:uri="b12fca92-c196-4f3c-b7ff-18afe62973b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a2e1aa9-c3b8-4ab1-a163-0c4ada88c728"/>
    <ds:schemaRef ds:uri="http://www.w3.org/XML/1998/namespace"/>
    <ds:schemaRef ds:uri="http://purl.org/dc/dcmitype/"/>
  </ds:schemaRefs>
</ds:datastoreItem>
</file>

<file path=customXml/itemProps4.xml><?xml version="1.0" encoding="utf-8"?>
<ds:datastoreItem xmlns:ds="http://schemas.openxmlformats.org/officeDocument/2006/customXml" ds:itemID="{9D25A3A3-093A-4064-8210-72FF08480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fca92-c196-4f3c-b7ff-18afe62973bd"/>
    <ds:schemaRef ds:uri="3a2e1aa9-c3b8-4ab1-a163-0c4ada88c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GT-Connect Mitel internal</Template>
  <TotalTime>14686</TotalTime>
  <Words>1124</Words>
  <Application>Microsoft Office PowerPoint</Application>
  <PresentationFormat>On-screen Show (16:9)</PresentationFormat>
  <Paragraphs>259</Paragraphs>
  <Slides>17</Slides>
  <Notes>10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Lucida Grande</vt:lpstr>
      <vt:lpstr>Mitel PowerPoint Template (1)</vt:lpstr>
      <vt:lpstr>Roadmap en update Mitel User Group</vt:lpstr>
      <vt:lpstr>MiVoice Business Roadmap view</vt:lpstr>
      <vt:lpstr>MiCollab Today</vt:lpstr>
      <vt:lpstr>MiCollab – Release 9 Main Enhancement Themes</vt:lpstr>
      <vt:lpstr>Android Client Enhancements</vt:lpstr>
      <vt:lpstr>MiCollab Roadmap</vt:lpstr>
      <vt:lpstr>Escalate from MiCollab into a Video Meeting</vt:lpstr>
      <vt:lpstr>MiCC Business 9.2</vt:lpstr>
      <vt:lpstr>PowerPoint Presentation</vt:lpstr>
      <vt:lpstr>Contact Center Messenger</vt:lpstr>
      <vt:lpstr>Waarom een cloud dienst afnemen?</vt:lpstr>
      <vt:lpstr>Evolution of serverless architecture</vt:lpstr>
      <vt:lpstr>The Building Blocks of Our Future</vt:lpstr>
      <vt:lpstr>Let’s Talk Containers</vt:lpstr>
      <vt:lpstr>De voordelen van containerization</vt:lpstr>
      <vt:lpstr> Mitel CloudLink – Cloud enabled apps for onsite platforms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GT-Connect tender</dc:title>
  <dc:creator>Frits Wilmink</dc:creator>
  <cp:lastModifiedBy>Frits Wilmink</cp:lastModifiedBy>
  <cp:revision>98</cp:revision>
  <cp:lastPrinted>2017-04-28T16:33:28Z</cp:lastPrinted>
  <dcterms:created xsi:type="dcterms:W3CDTF">2018-12-17T08:27:11Z</dcterms:created>
  <dcterms:modified xsi:type="dcterms:W3CDTF">2019-11-20T12:22:59Z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0x010100002789192BF4824BBEDA3AC9FCF428B3</vt:lpwstr>
  </property>
  <property fmtid="{D5CDD505-2E9C-101B-9397-08002B2CF9AE}" pid="3" name="_dlc_DocIdItemGuid">
    <vt:lpwstr>138c63a9-c941-4590-ac0f-0064f8c5fd9f</vt:lpwstr>
  </property>
  <property fmtid="{D5CDD505-2E9C-101B-9397-08002B2CF9AE}" pid="4" name="Order">
    <vt:r8>2000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