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3" r:id="rId2"/>
    <p:sldId id="301" r:id="rId3"/>
    <p:sldId id="264" r:id="rId4"/>
    <p:sldId id="303" r:id="rId5"/>
    <p:sldId id="322" r:id="rId6"/>
    <p:sldId id="311" r:id="rId7"/>
    <p:sldId id="295" r:id="rId8"/>
    <p:sldId id="296" r:id="rId9"/>
    <p:sldId id="312" r:id="rId10"/>
    <p:sldId id="294" r:id="rId11"/>
    <p:sldId id="297" r:id="rId12"/>
    <p:sldId id="315" r:id="rId13"/>
    <p:sldId id="316" r:id="rId14"/>
    <p:sldId id="317" r:id="rId15"/>
    <p:sldId id="318" r:id="rId16"/>
    <p:sldId id="325" r:id="rId17"/>
    <p:sldId id="319" r:id="rId18"/>
    <p:sldId id="320" r:id="rId19"/>
    <p:sldId id="323" r:id="rId20"/>
    <p:sldId id="324" r:id="rId21"/>
    <p:sldId id="304" r:id="rId22"/>
  </p:sldIdLst>
  <p:sldSz cx="9144000" cy="6858000" type="screen4x3"/>
  <p:notesSz cx="6669088" cy="9906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460" autoAdjust="0"/>
  </p:normalViewPr>
  <p:slideViewPr>
    <p:cSldViewPr>
      <p:cViewPr varScale="1">
        <p:scale>
          <a:sx n="52" d="100"/>
          <a:sy n="52" d="100"/>
        </p:scale>
        <p:origin x="161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312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J:\Business\Mitel-User-Group\Leden-statistiek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J:\Business\Mitel-User-Group\Leden-statistiek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Leden!$B$1</c:f>
              <c:strCache>
                <c:ptCount val="1"/>
                <c:pt idx="0">
                  <c:v>Leden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Leden!$A$2:$A$13</c:f>
              <c:numCache>
                <c:formatCode>d\-mmm\-yy</c:formatCode>
                <c:ptCount val="12"/>
                <c:pt idx="0">
                  <c:v>41780</c:v>
                </c:pt>
                <c:pt idx="1">
                  <c:v>41983</c:v>
                </c:pt>
                <c:pt idx="2">
                  <c:v>42110</c:v>
                </c:pt>
                <c:pt idx="3">
                  <c:v>42326</c:v>
                </c:pt>
                <c:pt idx="4">
                  <c:v>42566</c:v>
                </c:pt>
                <c:pt idx="5">
                  <c:v>42695</c:v>
                </c:pt>
                <c:pt idx="6">
                  <c:v>42808</c:v>
                </c:pt>
                <c:pt idx="7">
                  <c:v>43074</c:v>
                </c:pt>
                <c:pt idx="8">
                  <c:v>43203</c:v>
                </c:pt>
                <c:pt idx="9">
                  <c:v>43425</c:v>
                </c:pt>
                <c:pt idx="10">
                  <c:v>43556</c:v>
                </c:pt>
                <c:pt idx="11">
                  <c:v>43776</c:v>
                </c:pt>
              </c:numCache>
            </c:numRef>
          </c:cat>
          <c:val>
            <c:numRef>
              <c:f>Leden!$B$2:$B$13</c:f>
              <c:numCache>
                <c:formatCode>General</c:formatCode>
                <c:ptCount val="12"/>
                <c:pt idx="0">
                  <c:v>78</c:v>
                </c:pt>
                <c:pt idx="1">
                  <c:v>88</c:v>
                </c:pt>
                <c:pt idx="2">
                  <c:v>97</c:v>
                </c:pt>
                <c:pt idx="3">
                  <c:v>103</c:v>
                </c:pt>
                <c:pt idx="4">
                  <c:v>109</c:v>
                </c:pt>
                <c:pt idx="5">
                  <c:v>112</c:v>
                </c:pt>
                <c:pt idx="6">
                  <c:v>108</c:v>
                </c:pt>
                <c:pt idx="7">
                  <c:v>115</c:v>
                </c:pt>
                <c:pt idx="8">
                  <c:v>104</c:v>
                </c:pt>
                <c:pt idx="9">
                  <c:v>105</c:v>
                </c:pt>
                <c:pt idx="10">
                  <c:v>102</c:v>
                </c:pt>
                <c:pt idx="11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91-4216-8E6D-B86F481D4A41}"/>
            </c:ext>
          </c:extLst>
        </c:ser>
        <c:ser>
          <c:idx val="1"/>
          <c:order val="1"/>
          <c:tx>
            <c:strRef>
              <c:f>Leden!$C$1</c:f>
              <c:strCache>
                <c:ptCount val="1"/>
                <c:pt idx="0">
                  <c:v>Organisaties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Leden!$A$2:$A$13</c:f>
              <c:numCache>
                <c:formatCode>d\-mmm\-yy</c:formatCode>
                <c:ptCount val="12"/>
                <c:pt idx="0">
                  <c:v>41780</c:v>
                </c:pt>
                <c:pt idx="1">
                  <c:v>41983</c:v>
                </c:pt>
                <c:pt idx="2">
                  <c:v>42110</c:v>
                </c:pt>
                <c:pt idx="3">
                  <c:v>42326</c:v>
                </c:pt>
                <c:pt idx="4">
                  <c:v>42566</c:v>
                </c:pt>
                <c:pt idx="5">
                  <c:v>42695</c:v>
                </c:pt>
                <c:pt idx="6">
                  <c:v>42808</c:v>
                </c:pt>
                <c:pt idx="7">
                  <c:v>43074</c:v>
                </c:pt>
                <c:pt idx="8">
                  <c:v>43203</c:v>
                </c:pt>
                <c:pt idx="9">
                  <c:v>43425</c:v>
                </c:pt>
                <c:pt idx="10">
                  <c:v>43556</c:v>
                </c:pt>
                <c:pt idx="11">
                  <c:v>43776</c:v>
                </c:pt>
              </c:numCache>
            </c:numRef>
          </c:cat>
          <c:val>
            <c:numRef>
              <c:f>Leden!$C$2:$C$13</c:f>
              <c:numCache>
                <c:formatCode>General</c:formatCode>
                <c:ptCount val="12"/>
                <c:pt idx="0">
                  <c:v>61</c:v>
                </c:pt>
                <c:pt idx="1">
                  <c:v>65</c:v>
                </c:pt>
                <c:pt idx="2">
                  <c:v>71</c:v>
                </c:pt>
                <c:pt idx="3">
                  <c:v>75</c:v>
                </c:pt>
                <c:pt idx="4">
                  <c:v>79</c:v>
                </c:pt>
                <c:pt idx="5">
                  <c:v>80</c:v>
                </c:pt>
                <c:pt idx="6">
                  <c:v>76</c:v>
                </c:pt>
                <c:pt idx="7">
                  <c:v>81</c:v>
                </c:pt>
                <c:pt idx="8">
                  <c:v>73</c:v>
                </c:pt>
                <c:pt idx="9">
                  <c:v>75</c:v>
                </c:pt>
                <c:pt idx="10">
                  <c:v>73</c:v>
                </c:pt>
                <c:pt idx="11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91-4216-8E6D-B86F481D4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856200"/>
        <c:axId val="224961632"/>
      </c:lineChart>
      <c:dateAx>
        <c:axId val="224856200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961632"/>
        <c:crosses val="autoZero"/>
        <c:auto val="1"/>
        <c:lblOffset val="100"/>
        <c:baseTimeUnit val="months"/>
      </c:dateAx>
      <c:valAx>
        <c:axId val="22496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856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Organisaties</a:t>
            </a:r>
          </a:p>
        </c:rich>
      </c:tx>
      <c:layout>
        <c:manualLayout>
          <c:xMode val="edge"/>
          <c:yMode val="edge"/>
          <c:x val="0.4233818897637795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0F-472B-A449-22ABCB6815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0F-472B-A449-22ABCB6815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0F-472B-A449-22ABCB6815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0F-472B-A449-22ABCB6815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0F-472B-A449-22ABCB6815F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00F-472B-A449-22ABCB6815FC}"/>
              </c:ext>
            </c:extLst>
          </c:dPt>
          <c:cat>
            <c:strRef>
              <c:f>Global!$A$2:$A$7</c:f>
              <c:strCache>
                <c:ptCount val="6"/>
                <c:pt idx="0">
                  <c:v>Nederland</c:v>
                </c:pt>
                <c:pt idx="1">
                  <c:v>UK</c:v>
                </c:pt>
                <c:pt idx="2">
                  <c:v>Zweden</c:v>
                </c:pt>
                <c:pt idx="3">
                  <c:v>Zweden Solidus</c:v>
                </c:pt>
                <c:pt idx="4">
                  <c:v>Frankrijk</c:v>
                </c:pt>
                <c:pt idx="5">
                  <c:v>USA</c:v>
                </c:pt>
              </c:strCache>
            </c:strRef>
          </c:cat>
          <c:val>
            <c:numRef>
              <c:f>Global!$B$2:$B$7</c:f>
              <c:numCache>
                <c:formatCode>General</c:formatCode>
                <c:ptCount val="6"/>
                <c:pt idx="0">
                  <c:v>75</c:v>
                </c:pt>
                <c:pt idx="1">
                  <c:v>23</c:v>
                </c:pt>
                <c:pt idx="2">
                  <c:v>43</c:v>
                </c:pt>
                <c:pt idx="3">
                  <c:v>33</c:v>
                </c:pt>
                <c:pt idx="4">
                  <c:v>12</c:v>
                </c:pt>
                <c:pt idx="5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0F-472B-A449-22ABCB681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Financiële bijdragen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D9-41A9-8D86-B013E09D5A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D9-41A9-8D86-B013E09D5A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D9-41A9-8D86-B013E09D5A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D9-41A9-8D86-B013E09D5A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BD9-41A9-8D86-B013E09D5A8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BD9-41A9-8D86-B013E09D5A89}"/>
              </c:ext>
            </c:extLst>
          </c:dPt>
          <c:cat>
            <c:strRef>
              <c:f>Global!$A$2:$A$7</c:f>
              <c:strCache>
                <c:ptCount val="6"/>
                <c:pt idx="0">
                  <c:v>Nederland</c:v>
                </c:pt>
                <c:pt idx="1">
                  <c:v>UK</c:v>
                </c:pt>
                <c:pt idx="2">
                  <c:v>Zweden</c:v>
                </c:pt>
                <c:pt idx="3">
                  <c:v>Zweden Solidus</c:v>
                </c:pt>
                <c:pt idx="4">
                  <c:v>Frankrijk</c:v>
                </c:pt>
                <c:pt idx="5">
                  <c:v>USA</c:v>
                </c:pt>
              </c:strCache>
            </c:strRef>
          </c:cat>
          <c:val>
            <c:numRef>
              <c:f>Global!$C$2:$C$7</c:f>
              <c:numCache>
                <c:formatCode>#,##0</c:formatCode>
                <c:ptCount val="6"/>
                <c:pt idx="0">
                  <c:v>1871</c:v>
                </c:pt>
                <c:pt idx="1">
                  <c:v>575</c:v>
                </c:pt>
                <c:pt idx="2">
                  <c:v>1055</c:v>
                </c:pt>
                <c:pt idx="3">
                  <c:v>805</c:v>
                </c:pt>
                <c:pt idx="4">
                  <c:v>300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BD9-41A9-8D86-B013E09D5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F79D7-1A4C-44A0-A969-293F021E96D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0911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67209-3860-4E14-A029-019BD0CB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0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7B0D7-4F1A-4147-B42D-CCC86F34EFFE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8838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05350"/>
            <a:ext cx="533527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08981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8D955-CEAB-4930-B99C-911D21A56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3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72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34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8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73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3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/>
              <a:t>Huishoudelijk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 code ….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Parkeergelegenheid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92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7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22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3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2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27FB-432C-1145-BEF0-D5259E58BC6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86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74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8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87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16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07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8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70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67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62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10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43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10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52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367-25A8-4E87-B5C8-0AAF29A34354}" type="datetimeFigureOut">
              <a:rPr lang="nl-NL" smtClean="0"/>
              <a:pPr/>
              <a:t>21-11-2019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94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jpg"/><Relationship Id="rId4" Type="http://schemas.openxmlformats.org/officeDocument/2006/relationships/hyperlink" Target="https://mitelusergroup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0396"/>
            <a:ext cx="8001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503396"/>
            <a:ext cx="7056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/>
              <a:t>Gebruikersbijeenkomst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3" y="2058775"/>
            <a:ext cx="712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Buitenplaats </a:t>
            </a:r>
            <a:r>
              <a:rPr lang="nl-NL" dirty="0" err="1"/>
              <a:t>Sparrendaal</a:t>
            </a:r>
            <a:r>
              <a:rPr lang="nl-NL" dirty="0"/>
              <a:t>, Driebergen Rijsenburg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98711"/>
            <a:ext cx="5984779" cy="336462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07504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21 november 2019</a:t>
            </a:r>
          </a:p>
          <a:p>
            <a:r>
              <a:rPr lang="nl-NL" dirty="0"/>
              <a:t>Peter Van de Venne </a:t>
            </a:r>
          </a:p>
          <a:p>
            <a:r>
              <a:rPr lang="nl-NL" dirty="0"/>
              <a:t>Marco Heijmen</a:t>
            </a:r>
          </a:p>
        </p:txBody>
      </p:sp>
    </p:spTree>
    <p:extLst>
      <p:ext uri="{BB962C8B-B14F-4D97-AF65-F5344CB8AC3E}">
        <p14:creationId xmlns:p14="http://schemas.microsoft.com/office/powerpoint/2010/main" val="276368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Global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2295B9-5566-49E4-B8D3-5EFA7AAC46E0}"/>
              </a:ext>
            </a:extLst>
          </p:cNvPr>
          <p:cNvSpPr/>
          <p:nvPr/>
        </p:nvSpPr>
        <p:spPr>
          <a:xfrm>
            <a:off x="189856" y="1331640"/>
            <a:ext cx="89541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endParaRPr lang="en-US" dirty="0">
              <a:latin typeface="Calibri" panose="020F050202020403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Software download : </a:t>
            </a:r>
            <a:r>
              <a:rPr lang="en-US" dirty="0" err="1">
                <a:latin typeface="Calibri" panose="020F0502020204030204" pitchFamily="34" charset="0"/>
              </a:rPr>
              <a:t>wordt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wellicht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toch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mogelijk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Sandbox :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leden</a:t>
            </a:r>
            <a:r>
              <a:rPr lang="en-US" dirty="0">
                <a:latin typeface="Calibri" panose="020F0502020204030204" pitchFamily="34" charset="0"/>
              </a:rPr>
              <a:t> gratis te </a:t>
            </a:r>
            <a:r>
              <a:rPr lang="en-US" dirty="0" err="1">
                <a:latin typeface="Calibri" panose="020F0502020204030204" pitchFamily="34" charset="0"/>
              </a:rPr>
              <a:t>reserveren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week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Global Paid Membership : Q1 rollout.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Virtual Event : </a:t>
            </a:r>
            <a:r>
              <a:rPr lang="en-US" dirty="0" err="1">
                <a:latin typeface="Calibri" panose="020F0502020204030204" pitchFamily="34" charset="0"/>
              </a:rPr>
              <a:t>ook</a:t>
            </a:r>
            <a:r>
              <a:rPr lang="en-US" dirty="0">
                <a:latin typeface="Calibri" panose="020F0502020204030204" pitchFamily="34" charset="0"/>
              </a:rPr>
              <a:t> in 2020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Topic/issue </a:t>
            </a:r>
            <a:r>
              <a:rPr lang="en-US" dirty="0" err="1">
                <a:latin typeface="Calibri" panose="020F0502020204030204" pitchFamily="34" charset="0"/>
              </a:rPr>
              <a:t>lijst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stroomlijnen</a:t>
            </a:r>
            <a:r>
              <a:rPr lang="en-US" dirty="0">
                <a:latin typeface="Calibri" panose="020F0502020204030204" pitchFamily="34" charset="0"/>
              </a:rPr>
              <a:t> process : </a:t>
            </a:r>
            <a:r>
              <a:rPr lang="en-US" dirty="0" err="1">
                <a:latin typeface="Calibri" panose="020F0502020204030204" pitchFamily="34" charset="0"/>
              </a:rPr>
              <a:t>wordt</a:t>
            </a:r>
            <a:r>
              <a:rPr lang="en-US" dirty="0">
                <a:latin typeface="Calibri" panose="020F0502020204030204" pitchFamily="34" charset="0"/>
              </a:rPr>
              <a:t> nu </a:t>
            </a:r>
            <a:r>
              <a:rPr lang="en-US" dirty="0" err="1">
                <a:latin typeface="Calibri" panose="020F0502020204030204" pitchFamily="34" charset="0"/>
              </a:rPr>
              <a:t>opgestart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  <a:p>
            <a:pPr marL="342900" font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Website </a:t>
            </a:r>
            <a:r>
              <a:rPr lang="en-US" dirty="0" err="1">
                <a:latin typeface="Calibri" panose="020F0502020204030204" pitchFamily="34" charset="0"/>
              </a:rPr>
              <a:t>migratie</a:t>
            </a:r>
            <a:r>
              <a:rPr lang="en-US" dirty="0">
                <a:latin typeface="Calibri" panose="020F0502020204030204" pitchFamily="34" charset="0"/>
              </a:rPr>
              <a:t> : concept in wording</a:t>
            </a:r>
            <a:endParaRPr lang="nl-NL" dirty="0">
              <a:latin typeface="Calibri" panose="020F0502020204030204" pitchFamily="34" charset="0"/>
            </a:endParaRPr>
          </a:p>
          <a:p>
            <a:pPr marL="342900" fontAlgn="ctr"/>
            <a:endParaRPr lang="nl-NL" dirty="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B76DF-F8B9-4BF3-BAE6-89CB098BF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0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43000"/>
          </a:xfrm>
        </p:spPr>
        <p:txBody>
          <a:bodyPr>
            <a:normAutofit/>
          </a:bodyPr>
          <a:lstStyle/>
          <a:p>
            <a:r>
              <a:rPr lang="en-US" sz="4000" dirty="0"/>
              <a:t>Global – Website </a:t>
            </a:r>
            <a:r>
              <a:rPr lang="en-US" sz="4000" dirty="0" err="1"/>
              <a:t>migratie</a:t>
            </a: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2295B9-5566-49E4-B8D3-5EFA7AAC46E0}"/>
              </a:ext>
            </a:extLst>
          </p:cNvPr>
          <p:cNvSpPr/>
          <p:nvPr/>
        </p:nvSpPr>
        <p:spPr>
          <a:xfrm>
            <a:off x="440578" y="4255928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nl-NL" dirty="0">
                <a:latin typeface="Calibri" panose="020F0502020204030204" pitchFamily="34" charset="0"/>
              </a:rPr>
              <a:t>NL website overzetten naar </a:t>
            </a:r>
            <a:r>
              <a:rPr lang="nl-NL" dirty="0">
                <a:latin typeface="Calibri" panose="020F0502020204030204" pitchFamily="34" charset="0"/>
                <a:hlinkClick r:id="rId4"/>
              </a:rPr>
              <a:t>https://mitelusergroup.org</a:t>
            </a:r>
            <a:r>
              <a:rPr lang="nl-NL" dirty="0">
                <a:latin typeface="Calibri" panose="020F0502020204030204" pitchFamily="34" charset="0"/>
              </a:rPr>
              <a:t> in wording:</a:t>
            </a:r>
          </a:p>
          <a:p>
            <a:pPr marL="342900" fontAlgn="ctr"/>
            <a:r>
              <a:rPr lang="nl-NL" dirty="0">
                <a:latin typeface="Calibri" panose="020F0502020204030204" pitchFamily="34" charset="0"/>
              </a:rPr>
              <a:t>- (te) veel menu lagen en te klein werkvlak</a:t>
            </a:r>
          </a:p>
          <a:p>
            <a:pPr marL="342900" fontAlgn="ctr"/>
            <a:r>
              <a:rPr lang="nl-NL" dirty="0">
                <a:latin typeface="Calibri" panose="020F0502020204030204" pitchFamily="34" charset="0"/>
              </a:rPr>
              <a:t>- Verborgen pagina’s voor niet leden nog niet allemaal “verstopt” </a:t>
            </a:r>
          </a:p>
          <a:p>
            <a:pPr marL="342900" fontAlgn="ctr"/>
            <a:r>
              <a:rPr lang="nl-NL" dirty="0">
                <a:latin typeface="Calibri" panose="020F0502020204030204" pitchFamily="34" charset="0"/>
              </a:rPr>
              <a:t>- Na inloggen willen we direct op NL pagina komen en dat lukt nog niet.</a:t>
            </a:r>
          </a:p>
          <a:p>
            <a:pPr marL="342900" fontAlgn="ctr"/>
            <a:r>
              <a:rPr lang="nl-NL" dirty="0">
                <a:latin typeface="Calibri" panose="020F0502020204030204" pitchFamily="34" charset="0"/>
              </a:rPr>
              <a:t>- Ledenlijst nog niet ok</a:t>
            </a:r>
          </a:p>
          <a:p>
            <a:pPr marL="342900" fontAlgn="ctr"/>
            <a:endParaRPr lang="nl-NL" dirty="0">
              <a:latin typeface="Calibri" panose="020F0502020204030204" pitchFamily="34" charset="0"/>
            </a:endParaRPr>
          </a:p>
          <a:p>
            <a:pPr marL="342900" fontAlgn="ctr"/>
            <a:endParaRPr lang="nl-NL" dirty="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B76DF-F8B9-4BF3-BAE6-89CB098BF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2ABADA-DD9D-4B87-B497-BF171A2D6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33" y="1251270"/>
            <a:ext cx="8118385" cy="27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2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A99ED7-D6D1-4185-8336-C49BC39E3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156"/>
            <a:ext cx="9144000" cy="636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D4D44E-17B8-4BD6-9BE3-48E5F83B0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37861"/>
            <a:ext cx="2736304" cy="38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6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2459E4-3181-4AD2-9E25-2B1DCF154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8620"/>
            <a:ext cx="9144000" cy="639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59677C-BA5B-4A38-9A05-E26E3A90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11078"/>
            <a:ext cx="2736304" cy="43584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F1A6F7B-A71B-4EB7-A9D4-91FCD96D5FBB}"/>
              </a:ext>
            </a:extLst>
          </p:cNvPr>
          <p:cNvCxnSpPr>
            <a:cxnSpLocks/>
          </p:cNvCxnSpPr>
          <p:nvPr/>
        </p:nvCxnSpPr>
        <p:spPr>
          <a:xfrm>
            <a:off x="6732240" y="2348880"/>
            <a:ext cx="0" cy="862198"/>
          </a:xfrm>
          <a:prstGeom prst="straightConnector1">
            <a:avLst/>
          </a:prstGeom>
          <a:ln w="63500">
            <a:solidFill>
              <a:srgbClr val="7030A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20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BABD3F-E1E0-419C-A0BF-D2342BF90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1968617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667CEFDF-1F58-4237-ABB3-40BBB023D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42663"/>
            <a:ext cx="2736304" cy="3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7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742A44-57AB-4307-9C59-CDE7FE063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2185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DDCCC1-8C26-4C79-9FC7-B0ED719A8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39537"/>
            <a:ext cx="2736304" cy="37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95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2459E4-3181-4AD2-9E25-2B1DCF154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8620"/>
            <a:ext cx="9144000" cy="639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4C0DF3-029C-4363-A449-BCAE413AB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2248139"/>
            <a:ext cx="79629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27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DCA12-177F-4CCE-9094-530B291C4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25676"/>
            <a:ext cx="2736304" cy="5331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63DF87-5C04-44F8-808D-DC0FD44E4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16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05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7D8CBC-7A52-4EE6-96DB-F3FAE2A64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" y="1600200"/>
            <a:ext cx="9144000" cy="2038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ED7C9F-EF5E-4CED-95AD-9F81708AC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63110"/>
            <a:ext cx="2736304" cy="5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11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049" y="814175"/>
            <a:ext cx="8477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951" y="-108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1192" y="841288"/>
            <a:ext cx="604867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err="1"/>
              <a:t>Inloop</a:t>
            </a:r>
            <a:r>
              <a:rPr lang="en-US" dirty="0"/>
              <a:t> + lunch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Welkom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Global, Virtual Event, Global Website (Peter Van de Venne)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>
                <a:highlight>
                  <a:srgbClr val="FFFF00"/>
                </a:highlight>
              </a:rPr>
              <a:t>Best practice Cloud </a:t>
            </a:r>
            <a:r>
              <a:rPr lang="en-US" dirty="0" err="1">
                <a:highlight>
                  <a:srgbClr val="FFFF00"/>
                </a:highlight>
              </a:rPr>
              <a:t>calculaties</a:t>
            </a:r>
            <a:r>
              <a:rPr lang="en-US" dirty="0">
                <a:highlight>
                  <a:srgbClr val="FFFF00"/>
                </a:highlight>
              </a:rPr>
              <a:t> (Peter Van de Venne)</a:t>
            </a:r>
            <a:r>
              <a:rPr lang="en-US" dirty="0"/>
              <a:t>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Mitel Intranet / Online </a:t>
            </a:r>
            <a:r>
              <a:rPr lang="en-US" dirty="0" err="1"/>
              <a:t>trainingen</a:t>
            </a:r>
            <a:r>
              <a:rPr lang="en-US" dirty="0"/>
              <a:t>/ wat je kun je </a:t>
            </a:r>
            <a:r>
              <a:rPr lang="en-US" dirty="0" err="1"/>
              <a:t>als</a:t>
            </a:r>
            <a:r>
              <a:rPr lang="en-US" dirty="0"/>
              <a:t> lid </a:t>
            </a:r>
            <a:r>
              <a:rPr lang="en-US" dirty="0" err="1"/>
              <a:t>allemaal</a:t>
            </a:r>
            <a:r>
              <a:rPr lang="en-US" dirty="0"/>
              <a:t> </a:t>
            </a:r>
            <a:r>
              <a:rPr lang="en-US" dirty="0" err="1"/>
              <a:t>vinden</a:t>
            </a:r>
            <a:r>
              <a:rPr lang="en-US" dirty="0"/>
              <a:t> online? (Saskia  Hes)</a:t>
            </a:r>
          </a:p>
          <a:p>
            <a:pPr fontAlgn="base"/>
            <a:r>
              <a:rPr lang="en-US" dirty="0" err="1"/>
              <a:t>Koffie</a:t>
            </a:r>
            <a:r>
              <a:rPr lang="en-US" dirty="0"/>
              <a:t>/</a:t>
            </a:r>
            <a:r>
              <a:rPr lang="en-US" dirty="0" err="1"/>
              <a:t>netwerk</a:t>
            </a:r>
            <a:r>
              <a:rPr lang="en-US" dirty="0"/>
              <a:t> </a:t>
            </a:r>
            <a:r>
              <a:rPr lang="en-US" dirty="0" err="1"/>
              <a:t>pauze</a:t>
            </a:r>
            <a:r>
              <a:rPr lang="en-US" dirty="0"/>
              <a:t>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Roadmap Mitel (Frits </a:t>
            </a:r>
            <a:r>
              <a:rPr lang="en-US" dirty="0" err="1"/>
              <a:t>Wilmink</a:t>
            </a:r>
            <a:r>
              <a:rPr lang="en-US" dirty="0"/>
              <a:t>)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Breakout (3 </a:t>
            </a:r>
            <a:r>
              <a:rPr lang="en-US" dirty="0" err="1"/>
              <a:t>groepjes</a:t>
            </a:r>
            <a:r>
              <a:rPr lang="en-US" dirty="0"/>
              <a:t>: Marco, Peter, </a:t>
            </a:r>
            <a:r>
              <a:rPr lang="en-US" dirty="0" err="1"/>
              <a:t>Saskia</a:t>
            </a:r>
            <a:r>
              <a:rPr lang="en-US" dirty="0"/>
              <a:t>)  :  </a:t>
            </a:r>
          </a:p>
          <a:p>
            <a:pPr fontAlgn="base"/>
            <a:r>
              <a:rPr lang="en-US" dirty="0"/>
              <a:t> </a:t>
            </a:r>
          </a:p>
          <a:p>
            <a:pPr fontAlgn="base"/>
            <a:r>
              <a:rPr lang="en-US" dirty="0" err="1"/>
              <a:t>Rondleiding</a:t>
            </a:r>
            <a:r>
              <a:rPr lang="en-US" dirty="0"/>
              <a:t> </a:t>
            </a:r>
          </a:p>
          <a:p>
            <a:pPr fontAlgn="base"/>
            <a:endParaRPr lang="en-US" dirty="0"/>
          </a:p>
          <a:p>
            <a:pPr fontAlgn="base"/>
            <a:r>
              <a:rPr lang="en-US" dirty="0" err="1"/>
              <a:t>Afsluiting</a:t>
            </a:r>
            <a:r>
              <a:rPr lang="en-US" dirty="0"/>
              <a:t> met </a:t>
            </a:r>
            <a:r>
              <a:rPr lang="en-US" dirty="0" err="1"/>
              <a:t>borrel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hapjes</a:t>
            </a:r>
            <a:r>
              <a:rPr lang="en-US" dirty="0"/>
              <a:t> 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689" y="814175"/>
            <a:ext cx="21141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/>
            <a:r>
              <a:rPr lang="en-US" dirty="0"/>
              <a:t>12.30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13:30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13:40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14:00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14:25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14:50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15:20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15:50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16:30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17:00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06E3A-E606-4C58-A9FA-37A9853D4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1" y="3347042"/>
            <a:ext cx="610657" cy="60006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2" y="4005064"/>
            <a:ext cx="1261654" cy="62241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9" y="2522215"/>
            <a:ext cx="1464163" cy="21602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9" y="2977881"/>
            <a:ext cx="1261654" cy="6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3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049" y="814175"/>
            <a:ext cx="8477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951" y="-108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1192" y="841288"/>
            <a:ext cx="604867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err="1"/>
              <a:t>Inloop</a:t>
            </a:r>
            <a:r>
              <a:rPr lang="en-US" dirty="0"/>
              <a:t> + lunch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Welkom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Global, Virtual Event, Global Website (Peter Van de Venne)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Best practice Cloud </a:t>
            </a:r>
            <a:r>
              <a:rPr lang="en-US" dirty="0" err="1"/>
              <a:t>berekening</a:t>
            </a:r>
            <a:r>
              <a:rPr lang="en-US" dirty="0"/>
              <a:t> (Peter Van de Venne)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Mitel Intranet / Online </a:t>
            </a:r>
            <a:r>
              <a:rPr lang="en-US" dirty="0" err="1"/>
              <a:t>trainingen</a:t>
            </a:r>
            <a:r>
              <a:rPr lang="en-US" dirty="0"/>
              <a:t>/ wat je kun je </a:t>
            </a:r>
            <a:r>
              <a:rPr lang="en-US" dirty="0" err="1"/>
              <a:t>als</a:t>
            </a:r>
            <a:r>
              <a:rPr lang="en-US" dirty="0"/>
              <a:t> lid </a:t>
            </a:r>
            <a:r>
              <a:rPr lang="en-US" dirty="0" err="1"/>
              <a:t>allemaal</a:t>
            </a:r>
            <a:r>
              <a:rPr lang="en-US" dirty="0"/>
              <a:t> </a:t>
            </a:r>
            <a:r>
              <a:rPr lang="en-US" dirty="0" err="1"/>
              <a:t>vinden</a:t>
            </a:r>
            <a:r>
              <a:rPr lang="en-US" dirty="0"/>
              <a:t> online? (Saskia  Hes)</a:t>
            </a:r>
          </a:p>
          <a:p>
            <a:pPr fontAlgn="base"/>
            <a:r>
              <a:rPr lang="en-US" dirty="0" err="1"/>
              <a:t>Koffie</a:t>
            </a:r>
            <a:r>
              <a:rPr lang="en-US" dirty="0"/>
              <a:t>/</a:t>
            </a:r>
            <a:r>
              <a:rPr lang="en-US" dirty="0" err="1"/>
              <a:t>netwerk</a:t>
            </a:r>
            <a:r>
              <a:rPr lang="en-US" dirty="0"/>
              <a:t> </a:t>
            </a:r>
            <a:r>
              <a:rPr lang="en-US" dirty="0" err="1"/>
              <a:t>pauze</a:t>
            </a:r>
            <a:r>
              <a:rPr lang="en-US" dirty="0"/>
              <a:t>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Roadmap Mitel (Frits </a:t>
            </a:r>
            <a:r>
              <a:rPr lang="en-US" dirty="0" err="1"/>
              <a:t>Wilmink</a:t>
            </a:r>
            <a:r>
              <a:rPr lang="en-US" dirty="0"/>
              <a:t>)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Breakout (3 </a:t>
            </a:r>
            <a:r>
              <a:rPr lang="en-US" dirty="0" err="1"/>
              <a:t>groepjes</a:t>
            </a:r>
            <a:r>
              <a:rPr lang="en-US" dirty="0"/>
              <a:t>: Marco, Peter, </a:t>
            </a:r>
            <a:r>
              <a:rPr lang="en-US" dirty="0" err="1"/>
              <a:t>Saskia</a:t>
            </a:r>
            <a:r>
              <a:rPr lang="en-US" dirty="0"/>
              <a:t>)  :  </a:t>
            </a:r>
          </a:p>
          <a:p>
            <a:pPr fontAlgn="base"/>
            <a:r>
              <a:rPr lang="en-US" dirty="0"/>
              <a:t> </a:t>
            </a:r>
          </a:p>
          <a:p>
            <a:pPr fontAlgn="base"/>
            <a:r>
              <a:rPr lang="en-US" dirty="0" err="1"/>
              <a:t>Rondleiding</a:t>
            </a:r>
            <a:r>
              <a:rPr lang="en-US" dirty="0"/>
              <a:t> </a:t>
            </a:r>
          </a:p>
          <a:p>
            <a:pPr fontAlgn="base"/>
            <a:endParaRPr lang="en-US" dirty="0"/>
          </a:p>
          <a:p>
            <a:pPr fontAlgn="base"/>
            <a:r>
              <a:rPr lang="en-US" dirty="0" err="1"/>
              <a:t>Afsluiting</a:t>
            </a:r>
            <a:r>
              <a:rPr lang="en-US" dirty="0"/>
              <a:t> met </a:t>
            </a:r>
            <a:r>
              <a:rPr lang="en-US" dirty="0" err="1"/>
              <a:t>borrel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hapjes</a:t>
            </a:r>
            <a:r>
              <a:rPr lang="en-US" dirty="0"/>
              <a:t> 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689" y="814175"/>
            <a:ext cx="21141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/>
            <a:r>
              <a:rPr lang="en-US" dirty="0"/>
              <a:t>12.30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13:30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13:40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14:00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14:25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14:50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15:20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15:50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16:30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17:00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06E3A-E606-4C58-A9FA-37A9853D4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1" y="3347042"/>
            <a:ext cx="610657" cy="60006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2" y="4005064"/>
            <a:ext cx="1261654" cy="62241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9" y="2522215"/>
            <a:ext cx="1464163" cy="21602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9" y="2977881"/>
            <a:ext cx="1261654" cy="6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19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049" y="814175"/>
            <a:ext cx="8477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951" y="-108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1192" y="841288"/>
            <a:ext cx="604867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err="1"/>
              <a:t>Inloop</a:t>
            </a:r>
            <a:r>
              <a:rPr lang="en-US" dirty="0"/>
              <a:t> + lunch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Welkom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Global, Virtual Event, Global Website (Peter Van de Venne)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Best practice Cloud </a:t>
            </a:r>
            <a:r>
              <a:rPr lang="en-US" dirty="0" err="1"/>
              <a:t>calculaties</a:t>
            </a:r>
            <a:r>
              <a:rPr lang="en-US" dirty="0"/>
              <a:t> (Peter Van de Venne)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Mitel Intranet / Online </a:t>
            </a:r>
            <a:r>
              <a:rPr lang="en-US" dirty="0" err="1"/>
              <a:t>trainingen</a:t>
            </a:r>
            <a:r>
              <a:rPr lang="en-US" dirty="0"/>
              <a:t>/ wat je kun je </a:t>
            </a:r>
            <a:r>
              <a:rPr lang="en-US" dirty="0" err="1"/>
              <a:t>als</a:t>
            </a:r>
            <a:r>
              <a:rPr lang="en-US" dirty="0"/>
              <a:t> lid </a:t>
            </a:r>
            <a:r>
              <a:rPr lang="en-US" dirty="0" err="1"/>
              <a:t>allemaal</a:t>
            </a:r>
            <a:r>
              <a:rPr lang="en-US" dirty="0"/>
              <a:t> </a:t>
            </a:r>
            <a:r>
              <a:rPr lang="en-US" dirty="0" err="1"/>
              <a:t>vinden</a:t>
            </a:r>
            <a:r>
              <a:rPr lang="en-US" dirty="0"/>
              <a:t> online? (Saskia  Hes)</a:t>
            </a:r>
          </a:p>
          <a:p>
            <a:pPr fontAlgn="base"/>
            <a:r>
              <a:rPr lang="en-US" dirty="0" err="1"/>
              <a:t>Koffie</a:t>
            </a:r>
            <a:r>
              <a:rPr lang="en-US" dirty="0"/>
              <a:t>/</a:t>
            </a:r>
            <a:r>
              <a:rPr lang="en-US" dirty="0" err="1"/>
              <a:t>netwerk</a:t>
            </a:r>
            <a:r>
              <a:rPr lang="en-US" dirty="0"/>
              <a:t> </a:t>
            </a:r>
            <a:r>
              <a:rPr lang="en-US" dirty="0" err="1"/>
              <a:t>pauze</a:t>
            </a:r>
            <a:r>
              <a:rPr lang="en-US" dirty="0"/>
              <a:t>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Roadmap Mitel (Frits </a:t>
            </a:r>
            <a:r>
              <a:rPr lang="en-US" dirty="0" err="1"/>
              <a:t>Wilmink</a:t>
            </a:r>
            <a:r>
              <a:rPr lang="en-US" dirty="0"/>
              <a:t>)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>
                <a:highlight>
                  <a:srgbClr val="FFFF00"/>
                </a:highlight>
              </a:rPr>
              <a:t>Breakout (3 </a:t>
            </a:r>
            <a:r>
              <a:rPr lang="en-US" dirty="0" err="1">
                <a:highlight>
                  <a:srgbClr val="FFFF00"/>
                </a:highlight>
              </a:rPr>
              <a:t>groepjes</a:t>
            </a:r>
            <a:r>
              <a:rPr lang="en-US" dirty="0">
                <a:highlight>
                  <a:srgbClr val="FFFF00"/>
                </a:highlight>
              </a:rPr>
              <a:t>: Marco, Peter, Saskia)  </a:t>
            </a:r>
            <a:endParaRPr lang="en-US" dirty="0"/>
          </a:p>
          <a:p>
            <a:pPr fontAlgn="base"/>
            <a:r>
              <a:rPr lang="en-US" dirty="0"/>
              <a:t> </a:t>
            </a:r>
          </a:p>
          <a:p>
            <a:pPr fontAlgn="base"/>
            <a:r>
              <a:rPr lang="en-US" dirty="0" err="1"/>
              <a:t>Rondleiding</a:t>
            </a:r>
            <a:r>
              <a:rPr lang="en-US" dirty="0"/>
              <a:t> </a:t>
            </a:r>
          </a:p>
          <a:p>
            <a:pPr fontAlgn="base"/>
            <a:endParaRPr lang="en-US" dirty="0"/>
          </a:p>
          <a:p>
            <a:pPr fontAlgn="base"/>
            <a:r>
              <a:rPr lang="en-US" dirty="0" err="1"/>
              <a:t>Afsluiting</a:t>
            </a:r>
            <a:r>
              <a:rPr lang="en-US" dirty="0"/>
              <a:t> met </a:t>
            </a:r>
            <a:r>
              <a:rPr lang="en-US" dirty="0" err="1"/>
              <a:t>borrel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hapjes</a:t>
            </a:r>
            <a:r>
              <a:rPr lang="en-US" dirty="0"/>
              <a:t> 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689" y="814175"/>
            <a:ext cx="21141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/>
            <a:r>
              <a:rPr lang="en-US" dirty="0"/>
              <a:t>12.30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13:30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13:40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14:00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14:25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14:50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15:20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15:50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16:30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17:00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06E3A-E606-4C58-A9FA-37A9853D4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1" y="3347042"/>
            <a:ext cx="610657" cy="60006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2" y="4005064"/>
            <a:ext cx="1261654" cy="62241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9" y="2522215"/>
            <a:ext cx="1464163" cy="21602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9" y="2977881"/>
            <a:ext cx="1261654" cy="6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52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Breakout </a:t>
            </a:r>
            <a:r>
              <a:rPr lang="en-US" sz="4000" dirty="0" err="1"/>
              <a:t>Sessies</a:t>
            </a:r>
            <a:endParaRPr lang="en-US" sz="4000" dirty="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ADBCBCD-0A4D-497D-9CCC-55387B05C97B}"/>
              </a:ext>
            </a:extLst>
          </p:cNvPr>
          <p:cNvSpPr/>
          <p:nvPr/>
        </p:nvSpPr>
        <p:spPr>
          <a:xfrm>
            <a:off x="506037" y="1338505"/>
            <a:ext cx="8013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3 sessies</a:t>
            </a:r>
          </a:p>
          <a:p>
            <a:endParaRPr lang="nl-NL" dirty="0"/>
          </a:p>
          <a:p>
            <a:r>
              <a:rPr lang="nl-NL" dirty="0"/>
              <a:t>Kies een voorzitter binnen de groep.</a:t>
            </a:r>
          </a:p>
          <a:p>
            <a:r>
              <a:rPr lang="nl-NL" dirty="0"/>
              <a:t>Kies een notulist.</a:t>
            </a:r>
          </a:p>
          <a:p>
            <a:r>
              <a:rPr lang="nl-NL" dirty="0"/>
              <a:t>5 minuten voor het einde bel. Conclusies worden besproken in de grote zaal.</a:t>
            </a:r>
          </a:p>
          <a:p>
            <a:endParaRPr lang="nl-NL" dirty="0"/>
          </a:p>
          <a:p>
            <a:r>
              <a:rPr lang="nl-NL" b="1" dirty="0"/>
              <a:t>Road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cloud</a:t>
            </a:r>
            <a:r>
              <a:rPr lang="nl-NL" b="1" dirty="0"/>
              <a:t>. </a:t>
            </a:r>
            <a:br>
              <a:rPr lang="nl-NL" dirty="0"/>
            </a:br>
            <a:r>
              <a:rPr lang="nl-NL" dirty="0"/>
              <a:t>Verre toekomst, onvermijdelijk of niet van toepassing voor jouw organisatie?</a:t>
            </a:r>
          </a:p>
          <a:p>
            <a:r>
              <a:rPr lang="nl-NL" dirty="0"/>
              <a:t> </a:t>
            </a:r>
            <a:endParaRPr lang="nl-NL" b="1" dirty="0"/>
          </a:p>
          <a:p>
            <a:r>
              <a:rPr lang="nl-NL" b="1" dirty="0"/>
              <a:t>Hoe ziet de toekomst van communicatie eruit?</a:t>
            </a:r>
          </a:p>
          <a:p>
            <a:r>
              <a:rPr lang="nl-NL" dirty="0"/>
              <a:t>Morgen, overmorgen – over 10 jaar. Welke veranderingen zie jij voor jouw organisatie?</a:t>
            </a:r>
          </a:p>
          <a:p>
            <a:r>
              <a:rPr lang="nl-NL" b="1" dirty="0"/>
              <a:t> </a:t>
            </a:r>
          </a:p>
          <a:p>
            <a:r>
              <a:rPr lang="nl-NL" b="1" dirty="0"/>
              <a:t>Samenwerking - Mitel, partner en organisatie</a:t>
            </a:r>
          </a:p>
          <a:p>
            <a:r>
              <a:rPr lang="nl-NL" dirty="0"/>
              <a:t>Waar liggen de verantwoordelijkheden en wat zijn de verwachtingen?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Leden</a:t>
            </a:r>
            <a:endParaRPr lang="en-US" sz="4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C0633D-8D5F-4DFC-A6F5-92A099A26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312050"/>
              </p:ext>
            </p:extLst>
          </p:nvPr>
        </p:nvGraphicFramePr>
        <p:xfrm>
          <a:off x="467544" y="1899474"/>
          <a:ext cx="2667000" cy="278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669">
                  <a:extLst>
                    <a:ext uri="{9D8B030D-6E8A-4147-A177-3AD203B41FA5}">
                      <a16:colId xmlns:a16="http://schemas.microsoft.com/office/drawing/2014/main" val="1019017834"/>
                    </a:ext>
                  </a:extLst>
                </a:gridCol>
                <a:gridCol w="788697">
                  <a:extLst>
                    <a:ext uri="{9D8B030D-6E8A-4147-A177-3AD203B41FA5}">
                      <a16:colId xmlns:a16="http://schemas.microsoft.com/office/drawing/2014/main" val="1803330619"/>
                    </a:ext>
                  </a:extLst>
                </a:gridCol>
                <a:gridCol w="1203634">
                  <a:extLst>
                    <a:ext uri="{9D8B030D-6E8A-4147-A177-3AD203B41FA5}">
                      <a16:colId xmlns:a16="http://schemas.microsoft.com/office/drawing/2014/main" val="2916193526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Leden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Organisaties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840303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21-May-14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78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61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35588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10-Dec-14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88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65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35644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16-Apr-15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97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71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208881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18-Nov-15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103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96850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15-Jul-16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109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79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27731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21-Nov-16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112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80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89676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14-Mar-17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108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76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435446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05-Dec-17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115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81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893191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13-Apr-18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104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73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840878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21-Nov-18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105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10446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01-Apr-19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102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73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81976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07-Nov-19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94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 dirty="0">
                          <a:effectLst/>
                        </a:rPr>
                        <a:t>62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73585832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224738"/>
              </p:ext>
            </p:extLst>
          </p:nvPr>
        </p:nvGraphicFramePr>
        <p:xfrm>
          <a:off x="4104456" y="1899474"/>
          <a:ext cx="4572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536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Bestuur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32656"/>
            <a:ext cx="509588" cy="581025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2ADBCBCD-0A4D-497D-9CCC-55387B05C97B}"/>
              </a:ext>
            </a:extLst>
          </p:cNvPr>
          <p:cNvSpPr/>
          <p:nvPr/>
        </p:nvSpPr>
        <p:spPr>
          <a:xfrm>
            <a:off x="506037" y="1338505"/>
            <a:ext cx="80135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Bestuur</a:t>
            </a:r>
            <a:r>
              <a:rPr lang="en-US" dirty="0"/>
              <a:t>:</a:t>
            </a:r>
          </a:p>
          <a:p>
            <a:r>
              <a:rPr lang="en-US" dirty="0"/>
              <a:t>Peter Van de Venne</a:t>
            </a:r>
          </a:p>
          <a:p>
            <a:r>
              <a:rPr lang="en-US" dirty="0"/>
              <a:t>Marco Heijmen</a:t>
            </a:r>
          </a:p>
          <a:p>
            <a:endParaRPr lang="en-US" dirty="0"/>
          </a:p>
          <a:p>
            <a:r>
              <a:rPr lang="en-US" dirty="0" err="1"/>
              <a:t>Ondersteuning</a:t>
            </a:r>
            <a:r>
              <a:rPr lang="en-US" dirty="0"/>
              <a:t> Mitel</a:t>
            </a:r>
          </a:p>
          <a:p>
            <a:r>
              <a:rPr lang="en-US" dirty="0" err="1"/>
              <a:t>Saskia</a:t>
            </a:r>
            <a:r>
              <a:rPr lang="en-US" dirty="0"/>
              <a:t> </a:t>
            </a:r>
            <a:r>
              <a:rPr lang="en-US" dirty="0" err="1"/>
              <a:t>Hes</a:t>
            </a:r>
            <a:endParaRPr lang="en-US" dirty="0"/>
          </a:p>
          <a:p>
            <a:r>
              <a:rPr lang="en-US" dirty="0"/>
              <a:t>Bianca Thiele</a:t>
            </a:r>
          </a:p>
          <a:p>
            <a:endParaRPr lang="en-US" dirty="0"/>
          </a:p>
          <a:p>
            <a:r>
              <a:rPr lang="en-US" dirty="0"/>
              <a:t>1x per </a:t>
            </a:r>
            <a:r>
              <a:rPr lang="en-US" dirty="0" err="1"/>
              <a:t>maand</a:t>
            </a:r>
            <a:r>
              <a:rPr lang="en-US" dirty="0"/>
              <a:t> conference call</a:t>
            </a:r>
          </a:p>
          <a:p>
            <a:r>
              <a:rPr lang="en-US" dirty="0"/>
              <a:t>2x per </a:t>
            </a:r>
            <a:r>
              <a:rPr lang="en-US" dirty="0" err="1"/>
              <a:t>jaar</a:t>
            </a:r>
            <a:r>
              <a:rPr lang="en-US" dirty="0"/>
              <a:t> meeting </a:t>
            </a:r>
            <a:r>
              <a:rPr lang="en-US" dirty="0" err="1"/>
              <a:t>bij</a:t>
            </a:r>
            <a:r>
              <a:rPr lang="en-US" dirty="0"/>
              <a:t> Mitel</a:t>
            </a:r>
          </a:p>
          <a:p>
            <a:r>
              <a:rPr lang="en-US" dirty="0"/>
              <a:t>2x per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Gebruikersbijeenkomst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helpt</a:t>
            </a:r>
            <a:r>
              <a:rPr lang="en-US" dirty="0"/>
              <a:t> ….?</a:t>
            </a:r>
          </a:p>
          <a:p>
            <a:endParaRPr lang="en-US" dirty="0"/>
          </a:p>
          <a:p>
            <a:r>
              <a:rPr lang="en-US" dirty="0" err="1"/>
              <a:t>Topiclijst</a:t>
            </a:r>
            <a:r>
              <a:rPr lang="en-US" dirty="0"/>
              <a:t>!</a:t>
            </a:r>
          </a:p>
          <a:p>
            <a:r>
              <a:rPr lang="nl-NL" dirty="0"/>
              <a:t>Wel kunnen er nieuwe thema’s aangedragen worden. </a:t>
            </a:r>
            <a:endParaRPr lang="en-US" dirty="0"/>
          </a:p>
          <a:p>
            <a:endParaRPr lang="en-US" dirty="0"/>
          </a:p>
          <a:p>
            <a:r>
              <a:rPr lang="en-US" dirty="0"/>
              <a:t>Hot Topic </a:t>
            </a:r>
            <a:r>
              <a:rPr lang="nl-NL" dirty="0"/>
              <a:t>ISDN (Analoog) naar SIP (Richard </a:t>
            </a:r>
            <a:r>
              <a:rPr lang="nl-NL" dirty="0" err="1"/>
              <a:t>Lankamp</a:t>
            </a:r>
            <a:r>
              <a:rPr lang="nl-NL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2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049" y="814175"/>
            <a:ext cx="8477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951" y="-108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1192" y="841288"/>
            <a:ext cx="604867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err="1"/>
              <a:t>Inloop</a:t>
            </a:r>
            <a:r>
              <a:rPr lang="en-US" dirty="0"/>
              <a:t> + lunch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Welkom </a:t>
            </a:r>
          </a:p>
          <a:p>
            <a:pPr fontAlgn="base"/>
            <a:endParaRPr lang="en-US" dirty="0"/>
          </a:p>
          <a:p>
            <a:pPr fontAlgn="base"/>
            <a:r>
              <a:rPr lang="en-US" dirty="0">
                <a:highlight>
                  <a:srgbClr val="FFFF00"/>
                </a:highlight>
              </a:rPr>
              <a:t>Global, Virtual Event, Global Website (Peter Van de Venne)</a:t>
            </a:r>
            <a:r>
              <a:rPr lang="en-US" dirty="0"/>
              <a:t>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Best practice Cloud </a:t>
            </a:r>
            <a:r>
              <a:rPr lang="en-US" dirty="0" err="1"/>
              <a:t>berekening</a:t>
            </a:r>
            <a:r>
              <a:rPr lang="en-US" dirty="0"/>
              <a:t> (Peter Van de Venne)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Mitel Intranet / Online </a:t>
            </a:r>
            <a:r>
              <a:rPr lang="en-US" dirty="0" err="1"/>
              <a:t>trainingen</a:t>
            </a:r>
            <a:r>
              <a:rPr lang="en-US" dirty="0"/>
              <a:t>/ wat je kun je </a:t>
            </a:r>
            <a:r>
              <a:rPr lang="en-US" dirty="0" err="1"/>
              <a:t>als</a:t>
            </a:r>
            <a:r>
              <a:rPr lang="en-US" dirty="0"/>
              <a:t> lid </a:t>
            </a:r>
            <a:r>
              <a:rPr lang="en-US" dirty="0" err="1"/>
              <a:t>allemaal</a:t>
            </a:r>
            <a:r>
              <a:rPr lang="en-US" dirty="0"/>
              <a:t> </a:t>
            </a:r>
            <a:r>
              <a:rPr lang="en-US" dirty="0" err="1"/>
              <a:t>vinden</a:t>
            </a:r>
            <a:r>
              <a:rPr lang="en-US" dirty="0"/>
              <a:t> online? (Saskia  Hes)</a:t>
            </a:r>
          </a:p>
          <a:p>
            <a:pPr fontAlgn="base"/>
            <a:r>
              <a:rPr lang="en-US" dirty="0" err="1"/>
              <a:t>Koffie</a:t>
            </a:r>
            <a:r>
              <a:rPr lang="en-US" dirty="0"/>
              <a:t>/</a:t>
            </a:r>
            <a:r>
              <a:rPr lang="en-US" dirty="0" err="1"/>
              <a:t>netwerk</a:t>
            </a:r>
            <a:r>
              <a:rPr lang="en-US" dirty="0"/>
              <a:t> </a:t>
            </a:r>
            <a:r>
              <a:rPr lang="en-US" dirty="0" err="1"/>
              <a:t>pauze</a:t>
            </a:r>
            <a:r>
              <a:rPr lang="en-US" dirty="0"/>
              <a:t>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Roadmap Mitel (Frits </a:t>
            </a:r>
            <a:r>
              <a:rPr lang="en-US" dirty="0" err="1"/>
              <a:t>Wilmink</a:t>
            </a:r>
            <a:r>
              <a:rPr lang="en-US" dirty="0"/>
              <a:t>)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Breakout (3 </a:t>
            </a:r>
            <a:r>
              <a:rPr lang="en-US" dirty="0" err="1"/>
              <a:t>groepjes</a:t>
            </a:r>
            <a:r>
              <a:rPr lang="en-US" dirty="0"/>
              <a:t>: Marco, Peter, </a:t>
            </a:r>
            <a:r>
              <a:rPr lang="en-US" dirty="0" err="1"/>
              <a:t>Saskia</a:t>
            </a:r>
            <a:r>
              <a:rPr lang="en-US" dirty="0"/>
              <a:t>)  :  </a:t>
            </a:r>
          </a:p>
          <a:p>
            <a:pPr fontAlgn="base"/>
            <a:r>
              <a:rPr lang="en-US" dirty="0"/>
              <a:t> </a:t>
            </a:r>
          </a:p>
          <a:p>
            <a:pPr fontAlgn="base"/>
            <a:r>
              <a:rPr lang="en-US" dirty="0" err="1"/>
              <a:t>Rondleiding</a:t>
            </a:r>
            <a:r>
              <a:rPr lang="en-US" dirty="0"/>
              <a:t> </a:t>
            </a:r>
          </a:p>
          <a:p>
            <a:pPr fontAlgn="base"/>
            <a:endParaRPr lang="en-US" dirty="0"/>
          </a:p>
          <a:p>
            <a:pPr fontAlgn="base"/>
            <a:r>
              <a:rPr lang="en-US" dirty="0" err="1"/>
              <a:t>Afsluiting</a:t>
            </a:r>
            <a:r>
              <a:rPr lang="en-US" dirty="0"/>
              <a:t> met </a:t>
            </a:r>
            <a:r>
              <a:rPr lang="en-US" dirty="0" err="1"/>
              <a:t>borrel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hapjes</a:t>
            </a:r>
            <a:r>
              <a:rPr lang="en-US" dirty="0"/>
              <a:t> 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689" y="814175"/>
            <a:ext cx="21141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/>
            <a:r>
              <a:rPr lang="en-US" dirty="0"/>
              <a:t>12.30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13:30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13:40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14:00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14:25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14:50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15:20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15:50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16:30</a:t>
            </a:r>
          </a:p>
          <a:p>
            <a:pPr marL="457200" indent="-457200" algn="r"/>
            <a:endParaRPr lang="en-US" dirty="0"/>
          </a:p>
          <a:p>
            <a:pPr marL="457200" indent="-457200" algn="r"/>
            <a:r>
              <a:rPr lang="en-US" dirty="0"/>
              <a:t>17:00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06E3A-E606-4C58-A9FA-37A9853D4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1" y="3347042"/>
            <a:ext cx="610657" cy="60006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2" y="4005064"/>
            <a:ext cx="1261654" cy="62241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9" y="2522215"/>
            <a:ext cx="1464163" cy="21602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9" y="2977881"/>
            <a:ext cx="1261654" cy="6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3638" y="22227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Global : Amsterdam 11 </a:t>
            </a:r>
            <a:r>
              <a:rPr lang="en-US" sz="4000" dirty="0" err="1"/>
              <a:t>nov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B76DF-F8B9-4BF3-BAE6-89CB098BF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BF20E2-1168-4FD1-8133-CEF68114B2A4}"/>
              </a:ext>
            </a:extLst>
          </p:cNvPr>
          <p:cNvSpPr/>
          <p:nvPr/>
        </p:nvSpPr>
        <p:spPr>
          <a:xfrm>
            <a:off x="-78507" y="3902708"/>
            <a:ext cx="3198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en-US" dirty="0">
                <a:latin typeface="Calibri" panose="020F0502020204030204" pitchFamily="34" charset="0"/>
              </a:rPr>
              <a:t>Marco Heijmen (NL </a:t>
            </a:r>
            <a:r>
              <a:rPr lang="en-US" dirty="0" err="1">
                <a:latin typeface="Calibri" panose="020F0502020204030204" pitchFamily="34" charset="0"/>
              </a:rPr>
              <a:t>bestuur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637EA-8581-455D-B02D-86A957227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84927"/>
            <a:ext cx="9144000" cy="27150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8238E1-0D57-4EAF-9260-C2D4E771E8D1}"/>
              </a:ext>
            </a:extLst>
          </p:cNvPr>
          <p:cNvSpPr/>
          <p:nvPr/>
        </p:nvSpPr>
        <p:spPr>
          <a:xfrm>
            <a:off x="-78507" y="4845513"/>
            <a:ext cx="3396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en-US" dirty="0">
                <a:latin typeface="Calibri" panose="020F0502020204030204" pitchFamily="34" charset="0"/>
              </a:rPr>
              <a:t>Rickard Samuelsson (</a:t>
            </a:r>
            <a:r>
              <a:rPr lang="en-US" dirty="0" err="1">
                <a:latin typeface="Calibri" panose="020F0502020204030204" pitchFamily="34" charset="0"/>
              </a:rPr>
              <a:t>Zweden</a:t>
            </a:r>
            <a:r>
              <a:rPr lang="en-US" dirty="0">
                <a:latin typeface="Calibri" panose="020F0502020204030204" pitchFamily="34" charset="0"/>
              </a:rPr>
              <a:t>)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F919EA-3ECE-4BD1-ABCF-0C48203046F9}"/>
              </a:ext>
            </a:extLst>
          </p:cNvPr>
          <p:cNvSpPr/>
          <p:nvPr/>
        </p:nvSpPr>
        <p:spPr>
          <a:xfrm>
            <a:off x="-108177" y="6228440"/>
            <a:ext cx="3535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nl-NL" dirty="0">
                <a:latin typeface="Calibri" panose="020F0502020204030204" pitchFamily="34" charset="0"/>
              </a:rPr>
              <a:t>Marci Payne (USA, president)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06FEF1-913D-443F-B46D-465F1BAA0402}"/>
              </a:ext>
            </a:extLst>
          </p:cNvPr>
          <p:cNvSpPr/>
          <p:nvPr/>
        </p:nvSpPr>
        <p:spPr>
          <a:xfrm>
            <a:off x="-78507" y="4354292"/>
            <a:ext cx="2244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nl-NL" dirty="0">
                <a:latin typeface="Calibri" panose="020F0502020204030204" pitchFamily="34" charset="0"/>
              </a:rPr>
              <a:t>Zach Jones (USA)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3D8B5-233A-421D-9E5D-3ED129C2BAB1}"/>
              </a:ext>
            </a:extLst>
          </p:cNvPr>
          <p:cNvSpPr/>
          <p:nvPr/>
        </p:nvSpPr>
        <p:spPr>
          <a:xfrm>
            <a:off x="-78507" y="5296910"/>
            <a:ext cx="3396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en-US" dirty="0">
                <a:latin typeface="Calibri" panose="020F0502020204030204" pitchFamily="34" charset="0"/>
              </a:rPr>
              <a:t>Eric </a:t>
            </a:r>
            <a:r>
              <a:rPr lang="en-US" dirty="0" err="1">
                <a:latin typeface="Calibri" panose="020F0502020204030204" pitchFamily="34" charset="0"/>
              </a:rPr>
              <a:t>Laraquente</a:t>
            </a:r>
            <a:r>
              <a:rPr lang="en-US" dirty="0">
                <a:latin typeface="Calibri" panose="020F0502020204030204" pitchFamily="34" charset="0"/>
              </a:rPr>
              <a:t> (USA)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C18F9E-019F-4ACD-B6F7-5718B53BF21A}"/>
              </a:ext>
            </a:extLst>
          </p:cNvPr>
          <p:cNvSpPr/>
          <p:nvPr/>
        </p:nvSpPr>
        <p:spPr>
          <a:xfrm>
            <a:off x="-85029" y="5752395"/>
            <a:ext cx="3920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en-US" dirty="0">
                <a:latin typeface="Calibri" panose="020F0502020204030204" pitchFamily="34" charset="0"/>
              </a:rPr>
              <a:t>Peter Van de Venne (NL, treasurer)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2F3DFD-B5A6-46E9-BF17-E973DB1A72D3}"/>
              </a:ext>
            </a:extLst>
          </p:cNvPr>
          <p:cNvSpPr/>
          <p:nvPr/>
        </p:nvSpPr>
        <p:spPr>
          <a:xfrm>
            <a:off x="3427005" y="3946200"/>
            <a:ext cx="3624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en-US" dirty="0">
                <a:latin typeface="Calibri" panose="020F0502020204030204" pitchFamily="34" charset="0"/>
              </a:rPr>
              <a:t>Denise </a:t>
            </a:r>
            <a:r>
              <a:rPr lang="en-US" dirty="0" err="1">
                <a:latin typeface="Calibri" panose="020F0502020204030204" pitchFamily="34" charset="0"/>
              </a:rPr>
              <a:t>Dejardins</a:t>
            </a:r>
            <a:r>
              <a:rPr lang="en-US" dirty="0">
                <a:latin typeface="Calibri" panose="020F0502020204030204" pitchFamily="34" charset="0"/>
              </a:rPr>
              <a:t> (Mitel Liaison)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98024B-8A41-4CA9-BEB2-93FEB479C480}"/>
              </a:ext>
            </a:extLst>
          </p:cNvPr>
          <p:cNvSpPr/>
          <p:nvPr/>
        </p:nvSpPr>
        <p:spPr>
          <a:xfrm>
            <a:off x="3419872" y="4380559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en-US" dirty="0">
                <a:latin typeface="Calibri" panose="020F0502020204030204" pitchFamily="34" charset="0"/>
              </a:rPr>
              <a:t>Bob Baddeley (UK, vice president)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D896E3-86AF-401C-BC5E-200A119D6EF5}"/>
              </a:ext>
            </a:extLst>
          </p:cNvPr>
          <p:cNvSpPr/>
          <p:nvPr/>
        </p:nvSpPr>
        <p:spPr>
          <a:xfrm>
            <a:off x="3419872" y="4813478"/>
            <a:ext cx="3396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en-US" dirty="0">
                <a:latin typeface="Calibri" panose="020F0502020204030204" pitchFamily="34" charset="0"/>
              </a:rPr>
              <a:t>Colleen Jamieson (support)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F75AA1-9E03-4ED0-B2AE-398FDAB57451}"/>
              </a:ext>
            </a:extLst>
          </p:cNvPr>
          <p:cNvSpPr/>
          <p:nvPr/>
        </p:nvSpPr>
        <p:spPr>
          <a:xfrm>
            <a:off x="3419872" y="5746904"/>
            <a:ext cx="3396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en-US" dirty="0">
                <a:latin typeface="Calibri" panose="020F0502020204030204" pitchFamily="34" charset="0"/>
              </a:rPr>
              <a:t>Anki Wallin (Sweden Solidus)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EA71A9-A991-44B8-8C34-BF516AD99632}"/>
              </a:ext>
            </a:extLst>
          </p:cNvPr>
          <p:cNvSpPr/>
          <p:nvPr/>
        </p:nvSpPr>
        <p:spPr>
          <a:xfrm>
            <a:off x="3419872" y="6228440"/>
            <a:ext cx="3396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en-US" dirty="0">
                <a:latin typeface="Calibri" panose="020F0502020204030204" pitchFamily="34" charset="0"/>
              </a:rPr>
              <a:t>Rebecca Ruhlman (support)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6EF863-29EE-4F70-8076-13E934469003}"/>
              </a:ext>
            </a:extLst>
          </p:cNvPr>
          <p:cNvSpPr/>
          <p:nvPr/>
        </p:nvSpPr>
        <p:spPr>
          <a:xfrm>
            <a:off x="3419872" y="5265368"/>
            <a:ext cx="2674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en-US" dirty="0">
                <a:latin typeface="Calibri" panose="020F0502020204030204" pitchFamily="34" charset="0"/>
              </a:rPr>
              <a:t>Torre Bookout (USA)</a:t>
            </a:r>
            <a:endParaRPr lang="nl-N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142D1-4312-450A-856F-1C1E095F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</a:t>
            </a:r>
            <a:r>
              <a:rPr lang="en-US" dirty="0" err="1"/>
              <a:t>leden</a:t>
            </a:r>
            <a:endParaRPr lang="en-US" dirty="0"/>
          </a:p>
        </p:txBody>
      </p:sp>
      <p:pic>
        <p:nvPicPr>
          <p:cNvPr id="6" name="Picture 2" descr="https://mitelusergroup.org/wp-content/uploads/2016/04/logo_mug1.jpg">
            <a:extLst>
              <a:ext uri="{FF2B5EF4-FFF2-40B4-BE49-F238E27FC236}">
                <a16:creationId xmlns:a16="http://schemas.microsoft.com/office/drawing/2014/main" id="{DFD00628-47E4-4D76-A116-51F5983B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45" y="5436276"/>
            <a:ext cx="2343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BDD84-3FA5-4CAE-B93B-407B6875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4893-0834-4572-A45D-780DC7521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727998"/>
            <a:ext cx="4819650" cy="3448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FB3A70-78FE-4667-B936-CFA3A06E6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8571" y="1844824"/>
            <a:ext cx="3486150" cy="962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9AE9B2-35E2-463C-8871-BFA62415B5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6201" y="2990850"/>
            <a:ext cx="1209675" cy="876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255F49-9D07-4D95-A1B7-0BABFE019EFA}"/>
              </a:ext>
            </a:extLst>
          </p:cNvPr>
          <p:cNvSpPr txBox="1"/>
          <p:nvPr/>
        </p:nvSpPr>
        <p:spPr>
          <a:xfrm>
            <a:off x="6157410" y="1349954"/>
            <a:ext cx="29698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Nov 2019: 4765 </a:t>
            </a:r>
            <a:r>
              <a:rPr lang="en-US" sz="1350" b="1" dirty="0" err="1"/>
              <a:t>klanten</a:t>
            </a:r>
            <a:r>
              <a:rPr lang="en-US" sz="1350" b="1" dirty="0"/>
              <a:t> (</a:t>
            </a:r>
            <a:r>
              <a:rPr lang="en-US" sz="1350" b="1" dirty="0" err="1"/>
              <a:t>personen</a:t>
            </a:r>
            <a:r>
              <a:rPr lang="en-US" sz="1350" b="1" dirty="0"/>
              <a:t>) lid</a:t>
            </a:r>
          </a:p>
          <a:p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12611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567A-03F7-433E-99C2-6C503192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en-US" dirty="0" err="1"/>
              <a:t>Regionale</a:t>
            </a:r>
            <a:r>
              <a:rPr lang="en-US" dirty="0"/>
              <a:t> </a:t>
            </a:r>
            <a:r>
              <a:rPr lang="en-US" dirty="0" err="1"/>
              <a:t>leden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E674B9-61EC-4045-A04E-F5C73A81E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E1063E-099B-45B0-BDCB-E4885AD4FEF3}"/>
              </a:ext>
            </a:extLst>
          </p:cNvPr>
          <p:cNvGraphicFramePr>
            <a:graphicFrameLocks noGrp="1"/>
          </p:cNvGraphicFramePr>
          <p:nvPr/>
        </p:nvGraphicFramePr>
        <p:xfrm>
          <a:off x="6293458" y="4388042"/>
          <a:ext cx="2324100" cy="1626096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40292563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51951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2896476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4053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Nederland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447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216393"/>
                  </a:ext>
                </a:extLst>
              </a:tr>
              <a:tr h="29259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Zweden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98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Zweden Solidus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927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Frankrijk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2528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48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54718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2B54374-474B-41C4-B580-C6A7AB78EB09}"/>
              </a:ext>
            </a:extLst>
          </p:cNvPr>
          <p:cNvGraphicFramePr>
            <a:graphicFrameLocks/>
          </p:cNvGraphicFramePr>
          <p:nvPr/>
        </p:nvGraphicFramePr>
        <p:xfrm>
          <a:off x="390003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651403C-3E5C-462A-87BE-47D7819DDD72}"/>
              </a:ext>
            </a:extLst>
          </p:cNvPr>
          <p:cNvGraphicFramePr>
            <a:graphicFrameLocks/>
          </p:cNvGraphicFramePr>
          <p:nvPr/>
        </p:nvGraphicFramePr>
        <p:xfrm>
          <a:off x="4427984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0B5A6B3-5285-4875-AA6B-16AAE83E19A7}"/>
              </a:ext>
            </a:extLst>
          </p:cNvPr>
          <p:cNvSpPr txBox="1"/>
          <p:nvPr/>
        </p:nvSpPr>
        <p:spPr>
          <a:xfrm>
            <a:off x="526442" y="5507196"/>
            <a:ext cx="51845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Grootste</a:t>
            </a:r>
            <a:r>
              <a:rPr lang="en-US" sz="1350" dirty="0"/>
              <a:t> </a:t>
            </a:r>
            <a:r>
              <a:rPr lang="en-US" sz="1350" dirty="0" err="1"/>
              <a:t>financiële</a:t>
            </a:r>
            <a:r>
              <a:rPr lang="en-US" sz="1350" dirty="0"/>
              <a:t> </a:t>
            </a:r>
            <a:r>
              <a:rPr lang="en-US" sz="1350" dirty="0" err="1"/>
              <a:t>bijdrage</a:t>
            </a:r>
            <a:r>
              <a:rPr lang="en-US" sz="1350" dirty="0"/>
              <a:t> </a:t>
            </a:r>
            <a:r>
              <a:rPr lang="en-US" sz="1350" dirty="0" err="1"/>
              <a:t>komt</a:t>
            </a:r>
            <a:r>
              <a:rPr lang="en-US" sz="1350" dirty="0"/>
              <a:t> </a:t>
            </a:r>
            <a:r>
              <a:rPr lang="en-US" sz="1350" dirty="0" err="1"/>
              <a:t>vanuit</a:t>
            </a:r>
            <a:r>
              <a:rPr lang="en-US" sz="1350" dirty="0"/>
              <a:t> Nederland</a:t>
            </a:r>
          </a:p>
          <a:p>
            <a:r>
              <a:rPr lang="en-US" sz="1350" dirty="0"/>
              <a:t>USA </a:t>
            </a:r>
            <a:r>
              <a:rPr lang="en-US" sz="1350" dirty="0" err="1"/>
              <a:t>aantallen</a:t>
            </a:r>
            <a:r>
              <a:rPr lang="en-US" sz="1350" dirty="0"/>
              <a:t> </a:t>
            </a:r>
            <a:r>
              <a:rPr lang="en-US" sz="1350" dirty="0" err="1"/>
              <a:t>geschat</a:t>
            </a:r>
            <a:r>
              <a:rPr lang="en-US" sz="1350" dirty="0"/>
              <a:t>, maar </a:t>
            </a:r>
            <a:r>
              <a:rPr lang="en-US" sz="1350" dirty="0" err="1"/>
              <a:t>kunnen</a:t>
            </a:r>
            <a:r>
              <a:rPr lang="en-US" sz="1350" dirty="0"/>
              <a:t> in 2019 </a:t>
            </a:r>
            <a:r>
              <a:rPr lang="en-US" sz="1350" dirty="0" err="1"/>
              <a:t>niet</a:t>
            </a:r>
            <a:r>
              <a:rPr lang="en-US" sz="1350" dirty="0"/>
              <a:t> </a:t>
            </a:r>
            <a:r>
              <a:rPr lang="en-US" sz="1350" dirty="0" err="1"/>
              <a:t>financiëel</a:t>
            </a:r>
            <a:r>
              <a:rPr lang="en-US" sz="1350" dirty="0"/>
              <a:t> </a:t>
            </a:r>
            <a:r>
              <a:rPr lang="en-US" sz="1350" dirty="0" err="1"/>
              <a:t>bijdragen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91715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3638" y="22227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Global : </a:t>
            </a:r>
            <a:r>
              <a:rPr lang="en-US" sz="4000" dirty="0" err="1"/>
              <a:t>overeenkomsten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B76DF-F8B9-4BF3-BAE6-89CB098BF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520D53-9EC1-427D-B3FA-517364057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86" y="1365272"/>
            <a:ext cx="3932635" cy="23042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D1FB83-2F49-48B1-A7AD-1C748CF3F0FD}"/>
              </a:ext>
            </a:extLst>
          </p:cNvPr>
          <p:cNvSpPr/>
          <p:nvPr/>
        </p:nvSpPr>
        <p:spPr>
          <a:xfrm>
            <a:off x="24550" y="3467548"/>
            <a:ext cx="4254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endParaRPr lang="en-US" dirty="0">
              <a:latin typeface="Calibri" panose="020F0502020204030204" pitchFamily="34" charset="0"/>
            </a:endParaRPr>
          </a:p>
          <a:p>
            <a:pPr marL="342900" fontAlgn="ctr"/>
            <a:r>
              <a:rPr lang="en-US" dirty="0">
                <a:latin typeface="Calibri" panose="020F0502020204030204" pitchFamily="34" charset="0"/>
              </a:rPr>
              <a:t>26 </a:t>
            </a:r>
            <a:r>
              <a:rPr lang="en-US" dirty="0" err="1">
                <a:latin typeface="Calibri" panose="020F0502020204030204" pitchFamily="34" charset="0"/>
              </a:rPr>
              <a:t>aug</a:t>
            </a:r>
            <a:r>
              <a:rPr lang="en-US" dirty="0">
                <a:latin typeface="Calibri" panose="020F0502020204030204" pitchFamily="34" charset="0"/>
              </a:rPr>
              <a:t> 2019 : contract Mitel </a:t>
            </a:r>
            <a:r>
              <a:rPr lang="en-US" dirty="0" err="1">
                <a:latin typeface="Calibri" panose="020F0502020204030204" pitchFamily="34" charset="0"/>
              </a:rPr>
              <a:t>getekend</a:t>
            </a:r>
            <a:endParaRPr lang="nl-NL" dirty="0">
              <a:latin typeface="Calibri" panose="020F0502020204030204" pitchFamily="34" charset="0"/>
            </a:endParaRPr>
          </a:p>
          <a:p>
            <a:pPr marL="342900" fontAlgn="ctr"/>
            <a:endParaRPr lang="nl-NL" dirty="0">
              <a:latin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7B7BA7-EC34-4096-B4E9-9F5AAB398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4031" y="2838498"/>
            <a:ext cx="4139609" cy="20681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BF20E2-1168-4FD1-8133-CEF68114B2A4}"/>
              </a:ext>
            </a:extLst>
          </p:cNvPr>
          <p:cNvSpPr/>
          <p:nvPr/>
        </p:nvSpPr>
        <p:spPr>
          <a:xfrm>
            <a:off x="3851920" y="4809926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endParaRPr lang="en-US" dirty="0">
              <a:latin typeface="Calibri" panose="020F0502020204030204" pitchFamily="34" charset="0"/>
            </a:endParaRPr>
          </a:p>
          <a:p>
            <a:pPr marL="342900" fontAlgn="ctr"/>
            <a:r>
              <a:rPr lang="en-US" dirty="0">
                <a:latin typeface="Calibri" panose="020F0502020204030204" pitchFamily="34" charset="0"/>
              </a:rPr>
              <a:t>18 </a:t>
            </a:r>
            <a:r>
              <a:rPr lang="en-US" dirty="0" err="1">
                <a:latin typeface="Calibri" panose="020F0502020204030204" pitchFamily="34" charset="0"/>
              </a:rPr>
              <a:t>jul</a:t>
            </a:r>
            <a:r>
              <a:rPr lang="en-US" dirty="0">
                <a:latin typeface="Calibri" panose="020F0502020204030204" pitchFamily="34" charset="0"/>
              </a:rPr>
              <a:t> 2019 : contract MUG </a:t>
            </a:r>
            <a:r>
              <a:rPr lang="en-US" dirty="0" err="1">
                <a:latin typeface="Calibri" panose="020F0502020204030204" pitchFamily="34" charset="0"/>
              </a:rPr>
              <a:t>Frankrijk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getekend</a:t>
            </a:r>
            <a:endParaRPr lang="nl-NL" dirty="0">
              <a:latin typeface="Calibri" panose="020F0502020204030204" pitchFamily="34" charset="0"/>
            </a:endParaRPr>
          </a:p>
          <a:p>
            <a:pPr marL="342900" fontAlgn="ctr"/>
            <a:endParaRPr lang="nl-N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31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789192BF4824BBEDA3AC9FCF428B3" ma:contentTypeVersion="21" ma:contentTypeDescription="Create a new document." ma:contentTypeScope="" ma:versionID="4d9a4e1633a17a3899b1bf6adfe9039f">
  <xsd:schema xmlns:xsd="http://www.w3.org/2001/XMLSchema" xmlns:xs="http://www.w3.org/2001/XMLSchema" xmlns:p="http://schemas.microsoft.com/office/2006/metadata/properties" xmlns:ns2="a98d785b-a573-4648-a687-d73070f116ca" xmlns:ns3="e7d83ab9-40ce-4f6a-9d5b-bb8228ec9b2e" targetNamespace="http://schemas.microsoft.com/office/2006/metadata/properties" ma:root="true" ma:fieldsID="ea3e3fe76a8c86075157bc95f00514b8" ns2:_="" ns3:_="">
    <xsd:import namespace="a98d785b-a573-4648-a687-d73070f116ca"/>
    <xsd:import namespace="e7d83ab9-40ce-4f6a-9d5b-bb8228ec9b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Dat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d785b-a573-4648-a687-d73070f116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276885-7dfa-4cd0-820a-7be052c89ea5}" ma:internalName="TaxCatchAll" ma:showField="CatchAllData" ma:web="a98d785b-a573-4648-a687-d73070f116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83ab9-40ce-4f6a-9d5b-bb8228ec9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2a3306c-a91f-4216-84a6-267e9c23c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8d785b-a573-4648-a687-d73070f116ca" xsi:nil="true"/>
    <Date xmlns="e7d83ab9-40ce-4f6a-9d5b-bb8228ec9b2e" xsi:nil="true"/>
    <lcf76f155ced4ddcb4097134ff3c332f xmlns="e7d83ab9-40ce-4f6a-9d5b-bb8228ec9b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24A39B-26AC-4314-911C-EA034541044E}"/>
</file>

<file path=customXml/itemProps2.xml><?xml version="1.0" encoding="utf-8"?>
<ds:datastoreItem xmlns:ds="http://schemas.openxmlformats.org/officeDocument/2006/customXml" ds:itemID="{1CD7BE9A-657D-4399-991D-7AEDEE2C38FE}"/>
</file>

<file path=customXml/itemProps3.xml><?xml version="1.0" encoding="utf-8"?>
<ds:datastoreItem xmlns:ds="http://schemas.openxmlformats.org/officeDocument/2006/customXml" ds:itemID="{781EE475-614D-48C7-907E-0377E38BA31C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423</Words>
  <Application>Microsoft Office PowerPoint</Application>
  <PresentationFormat>On-screen Show (4:3)</PresentationFormat>
  <Paragraphs>309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Agenda</vt:lpstr>
      <vt:lpstr>Leden</vt:lpstr>
      <vt:lpstr>Bestuur</vt:lpstr>
      <vt:lpstr>Agenda</vt:lpstr>
      <vt:lpstr>Global : Amsterdam 11 nov</vt:lpstr>
      <vt:lpstr>Global leden</vt:lpstr>
      <vt:lpstr>Regionale leden</vt:lpstr>
      <vt:lpstr>Global : overeenkomsten</vt:lpstr>
      <vt:lpstr>Global</vt:lpstr>
      <vt:lpstr>Global – Website migratie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Agenda</vt:lpstr>
      <vt:lpstr>Breakout Sessies</vt:lpstr>
    </vt:vector>
  </TitlesOfParts>
  <Company>Mitel Networks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</dc:creator>
  <cp:lastModifiedBy>Venne, Peter Van de</cp:lastModifiedBy>
  <cp:revision>210</cp:revision>
  <cp:lastPrinted>2016-11-21T14:13:19Z</cp:lastPrinted>
  <dcterms:created xsi:type="dcterms:W3CDTF">2014-11-21T15:50:40Z</dcterms:created>
  <dcterms:modified xsi:type="dcterms:W3CDTF">2019-11-21T08:23:58Z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0x010100002789192BF4824BBEDA3AC9FCF428B3</vt:lpwstr>
  </property>
</Properties>
</file>