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3" r:id="rId2"/>
    <p:sldId id="392" r:id="rId3"/>
    <p:sldId id="410" r:id="rId4"/>
    <p:sldId id="408" r:id="rId5"/>
    <p:sldId id="418" r:id="rId6"/>
    <p:sldId id="419" r:id="rId7"/>
    <p:sldId id="417" r:id="rId8"/>
    <p:sldId id="420" r:id="rId9"/>
    <p:sldId id="416" r:id="rId10"/>
    <p:sldId id="421" r:id="rId11"/>
    <p:sldId id="349" r:id="rId12"/>
  </p:sldIdLst>
  <p:sldSz cx="9144000" cy="6858000" type="screen4x3"/>
  <p:notesSz cx="6669088" cy="9906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6600"/>
    <a:srgbClr val="80C6D4"/>
    <a:srgbClr val="008CA8"/>
    <a:srgbClr val="FFFF00"/>
    <a:srgbClr val="00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79574" autoAdjust="0"/>
  </p:normalViewPr>
  <p:slideViewPr>
    <p:cSldViewPr>
      <p:cViewPr varScale="1">
        <p:scale>
          <a:sx n="68" d="100"/>
          <a:sy n="68" d="100"/>
        </p:scale>
        <p:origin x="189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90" y="108"/>
      </p:cViewPr>
      <p:guideLst>
        <p:guide orient="horz" pos="312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Cloud versus OnPrem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CostOverTime!$A$3</c:f>
              <c:strCache>
                <c:ptCount val="1"/>
                <c:pt idx="0">
                  <c:v>Cloud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CostOverTime!$B$2:$BU$2</c:f>
              <c:numCache>
                <c:formatCode>General</c:formatCode>
                <c:ptCount val="72"/>
                <c:pt idx="0">
                  <c:v>1</c:v>
                </c:pt>
                <c:pt idx="3">
                  <c:v>4</c:v>
                </c:pt>
                <c:pt idx="6">
                  <c:v>7</c:v>
                </c:pt>
                <c:pt idx="9">
                  <c:v>10</c:v>
                </c:pt>
                <c:pt idx="11">
                  <c:v>12</c:v>
                </c:pt>
                <c:pt idx="23">
                  <c:v>24</c:v>
                </c:pt>
                <c:pt idx="35">
                  <c:v>36</c:v>
                </c:pt>
                <c:pt idx="47">
                  <c:v>48</c:v>
                </c:pt>
                <c:pt idx="59">
                  <c:v>60</c:v>
                </c:pt>
                <c:pt idx="71">
                  <c:v>72</c:v>
                </c:pt>
              </c:numCache>
            </c:numRef>
          </c:cat>
          <c:val>
            <c:numRef>
              <c:f>CostOverTime!$B$3:$BU$3</c:f>
              <c:numCache>
                <c:formatCode>#,##0.00</c:formatCode>
                <c:ptCount val="72"/>
                <c:pt idx="0">
                  <c:v>10526.07</c:v>
                </c:pt>
                <c:pt idx="1">
                  <c:v>11481.05</c:v>
                </c:pt>
                <c:pt idx="2">
                  <c:v>12436.029999999999</c:v>
                </c:pt>
                <c:pt idx="3">
                  <c:v>13391.009999999998</c:v>
                </c:pt>
                <c:pt idx="4">
                  <c:v>14737.55</c:v>
                </c:pt>
                <c:pt idx="5">
                  <c:v>16084.09</c:v>
                </c:pt>
                <c:pt idx="6">
                  <c:v>17430.63</c:v>
                </c:pt>
                <c:pt idx="7">
                  <c:v>18918.11</c:v>
                </c:pt>
                <c:pt idx="8">
                  <c:v>20405.59</c:v>
                </c:pt>
                <c:pt idx="9">
                  <c:v>21893.07</c:v>
                </c:pt>
                <c:pt idx="10">
                  <c:v>23644.18</c:v>
                </c:pt>
                <c:pt idx="11">
                  <c:v>25395.29</c:v>
                </c:pt>
                <c:pt idx="12">
                  <c:v>27146.400000000001</c:v>
                </c:pt>
                <c:pt idx="13">
                  <c:v>30772.590000000004</c:v>
                </c:pt>
                <c:pt idx="14">
                  <c:v>34398.780000000006</c:v>
                </c:pt>
                <c:pt idx="15">
                  <c:v>38024.970000000008</c:v>
                </c:pt>
                <c:pt idx="16">
                  <c:v>41844.990000000005</c:v>
                </c:pt>
                <c:pt idx="17">
                  <c:v>45665.010000000009</c:v>
                </c:pt>
                <c:pt idx="18">
                  <c:v>49485.030000000013</c:v>
                </c:pt>
                <c:pt idx="19">
                  <c:v>53405.660000000011</c:v>
                </c:pt>
                <c:pt idx="20">
                  <c:v>57326.290000000008</c:v>
                </c:pt>
                <c:pt idx="21">
                  <c:v>61246.920000000006</c:v>
                </c:pt>
                <c:pt idx="22">
                  <c:v>65235.220000000008</c:v>
                </c:pt>
                <c:pt idx="23">
                  <c:v>69223.520000000004</c:v>
                </c:pt>
                <c:pt idx="24">
                  <c:v>73211.820000000007</c:v>
                </c:pt>
                <c:pt idx="25">
                  <c:v>77200.12000000001</c:v>
                </c:pt>
                <c:pt idx="26">
                  <c:v>81188.420000000013</c:v>
                </c:pt>
                <c:pt idx="27">
                  <c:v>85176.720000000016</c:v>
                </c:pt>
                <c:pt idx="28">
                  <c:v>89165.020000000019</c:v>
                </c:pt>
                <c:pt idx="29">
                  <c:v>93153.320000000022</c:v>
                </c:pt>
                <c:pt idx="30">
                  <c:v>97141.620000000024</c:v>
                </c:pt>
                <c:pt idx="31">
                  <c:v>101129.92000000003</c:v>
                </c:pt>
                <c:pt idx="32">
                  <c:v>105118.22000000003</c:v>
                </c:pt>
                <c:pt idx="33">
                  <c:v>109106.52000000003</c:v>
                </c:pt>
                <c:pt idx="34">
                  <c:v>113094.82000000004</c:v>
                </c:pt>
                <c:pt idx="35">
                  <c:v>117083.12000000004</c:v>
                </c:pt>
                <c:pt idx="36">
                  <c:v>121071.42000000004</c:v>
                </c:pt>
                <c:pt idx="37">
                  <c:v>125059.72000000004</c:v>
                </c:pt>
                <c:pt idx="38">
                  <c:v>129048.02000000005</c:v>
                </c:pt>
                <c:pt idx="39">
                  <c:v>133036.32000000004</c:v>
                </c:pt>
                <c:pt idx="40">
                  <c:v>137024.62000000002</c:v>
                </c:pt>
                <c:pt idx="41">
                  <c:v>141012.92000000001</c:v>
                </c:pt>
                <c:pt idx="42">
                  <c:v>145001.22</c:v>
                </c:pt>
                <c:pt idx="43">
                  <c:v>148989.51999999999</c:v>
                </c:pt>
                <c:pt idx="44">
                  <c:v>152977.81999999998</c:v>
                </c:pt>
                <c:pt idx="45">
                  <c:v>156966.11999999997</c:v>
                </c:pt>
                <c:pt idx="46">
                  <c:v>160954.41999999995</c:v>
                </c:pt>
                <c:pt idx="47">
                  <c:v>164942.71999999994</c:v>
                </c:pt>
                <c:pt idx="48">
                  <c:v>168931.01999999993</c:v>
                </c:pt>
                <c:pt idx="49">
                  <c:v>172919.31999999992</c:v>
                </c:pt>
                <c:pt idx="50">
                  <c:v>176907.61999999991</c:v>
                </c:pt>
                <c:pt idx="51">
                  <c:v>180895.9199999999</c:v>
                </c:pt>
                <c:pt idx="52">
                  <c:v>184884.21999999988</c:v>
                </c:pt>
                <c:pt idx="53">
                  <c:v>188872.51999999987</c:v>
                </c:pt>
                <c:pt idx="54">
                  <c:v>192860.81999999986</c:v>
                </c:pt>
                <c:pt idx="55">
                  <c:v>196849.11999999985</c:v>
                </c:pt>
                <c:pt idx="56">
                  <c:v>200837.41999999984</c:v>
                </c:pt>
                <c:pt idx="57">
                  <c:v>204825.71999999983</c:v>
                </c:pt>
                <c:pt idx="58">
                  <c:v>208814.01999999981</c:v>
                </c:pt>
                <c:pt idx="59">
                  <c:v>214027.01999999981</c:v>
                </c:pt>
                <c:pt idx="60">
                  <c:v>219240.01999999981</c:v>
                </c:pt>
                <c:pt idx="61">
                  <c:v>224453.01999999981</c:v>
                </c:pt>
                <c:pt idx="62">
                  <c:v>229666.01999999981</c:v>
                </c:pt>
                <c:pt idx="63">
                  <c:v>234879.01999999981</c:v>
                </c:pt>
                <c:pt idx="64">
                  <c:v>240092.01999999981</c:v>
                </c:pt>
                <c:pt idx="65">
                  <c:v>245305.01999999981</c:v>
                </c:pt>
                <c:pt idx="66">
                  <c:v>250518.01999999981</c:v>
                </c:pt>
                <c:pt idx="67">
                  <c:v>255731.01999999981</c:v>
                </c:pt>
                <c:pt idx="68">
                  <c:v>260944.01999999981</c:v>
                </c:pt>
                <c:pt idx="69">
                  <c:v>266157.01999999979</c:v>
                </c:pt>
                <c:pt idx="70">
                  <c:v>271370.01999999979</c:v>
                </c:pt>
                <c:pt idx="71">
                  <c:v>276583.01999999979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78-4864-B244-E1119EECBFAB}"/>
            </c:ext>
          </c:extLst>
        </c:ser>
        <c:ser>
          <c:idx val="1"/>
          <c:order val="1"/>
          <c:tx>
            <c:strRef>
              <c:f>CostOverTime!$A$4</c:f>
              <c:strCache>
                <c:ptCount val="1"/>
                <c:pt idx="0">
                  <c:v>OnPrem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CostOverTime!$B$2:$BU$2</c:f>
              <c:numCache>
                <c:formatCode>General</c:formatCode>
                <c:ptCount val="72"/>
                <c:pt idx="0">
                  <c:v>1</c:v>
                </c:pt>
                <c:pt idx="3">
                  <c:v>4</c:v>
                </c:pt>
                <c:pt idx="6">
                  <c:v>7</c:v>
                </c:pt>
                <c:pt idx="9">
                  <c:v>10</c:v>
                </c:pt>
                <c:pt idx="11">
                  <c:v>12</c:v>
                </c:pt>
                <c:pt idx="23">
                  <c:v>24</c:v>
                </c:pt>
                <c:pt idx="35">
                  <c:v>36</c:v>
                </c:pt>
                <c:pt idx="47">
                  <c:v>48</c:v>
                </c:pt>
                <c:pt idx="59">
                  <c:v>60</c:v>
                </c:pt>
                <c:pt idx="71">
                  <c:v>72</c:v>
                </c:pt>
              </c:numCache>
            </c:numRef>
          </c:cat>
          <c:val>
            <c:numRef>
              <c:f>CostOverTime!$B$4:$BU$4</c:f>
              <c:numCache>
                <c:formatCode>#,##0.00</c:formatCode>
                <c:ptCount val="72"/>
                <c:pt idx="0">
                  <c:v>1017.7213333333334</c:v>
                </c:pt>
                <c:pt idx="1">
                  <c:v>13637.521333333334</c:v>
                </c:pt>
                <c:pt idx="2">
                  <c:v>14775.042666666668</c:v>
                </c:pt>
                <c:pt idx="3">
                  <c:v>15912.564000000002</c:v>
                </c:pt>
                <c:pt idx="4">
                  <c:v>29179.787000000004</c:v>
                </c:pt>
                <c:pt idx="5">
                  <c:v>30497.150000000005</c:v>
                </c:pt>
                <c:pt idx="6">
                  <c:v>31814.513000000006</c:v>
                </c:pt>
                <c:pt idx="7">
                  <c:v>38725.426000000007</c:v>
                </c:pt>
                <c:pt idx="8">
                  <c:v>40136.339000000007</c:v>
                </c:pt>
                <c:pt idx="9">
                  <c:v>41547.252000000008</c:v>
                </c:pt>
                <c:pt idx="10">
                  <c:v>51847.241666666676</c:v>
                </c:pt>
                <c:pt idx="11">
                  <c:v>53367.371333333344</c:v>
                </c:pt>
                <c:pt idx="12">
                  <c:v>54887.501000000011</c:v>
                </c:pt>
                <c:pt idx="13">
                  <c:v>56847.630666666679</c:v>
                </c:pt>
                <c:pt idx="14">
                  <c:v>58807.760333333346</c:v>
                </c:pt>
                <c:pt idx="15">
                  <c:v>60767.890000000014</c:v>
                </c:pt>
                <c:pt idx="16">
                  <c:v>71611.846333333349</c:v>
                </c:pt>
                <c:pt idx="17">
                  <c:v>73675.942666666684</c:v>
                </c:pt>
                <c:pt idx="18">
                  <c:v>75740.039000000019</c:v>
                </c:pt>
                <c:pt idx="19">
                  <c:v>86673.545333333357</c:v>
                </c:pt>
                <c:pt idx="20">
                  <c:v>88827.191666666695</c:v>
                </c:pt>
                <c:pt idx="21">
                  <c:v>90980.838000000032</c:v>
                </c:pt>
                <c:pt idx="22">
                  <c:v>102001.31100000003</c:v>
                </c:pt>
                <c:pt idx="23">
                  <c:v>104241.92400000003</c:v>
                </c:pt>
                <c:pt idx="24">
                  <c:v>106482.53700000003</c:v>
                </c:pt>
                <c:pt idx="25">
                  <c:v>108723.15000000002</c:v>
                </c:pt>
                <c:pt idx="26">
                  <c:v>110963.76300000002</c:v>
                </c:pt>
                <c:pt idx="27">
                  <c:v>113204.37600000002</c:v>
                </c:pt>
                <c:pt idx="28">
                  <c:v>115444.98900000002</c:v>
                </c:pt>
                <c:pt idx="29">
                  <c:v>117685.60200000001</c:v>
                </c:pt>
                <c:pt idx="30">
                  <c:v>119926.21500000001</c:v>
                </c:pt>
                <c:pt idx="31">
                  <c:v>122166.82800000001</c:v>
                </c:pt>
                <c:pt idx="32">
                  <c:v>124407.44100000001</c:v>
                </c:pt>
                <c:pt idx="33">
                  <c:v>126648.054</c:v>
                </c:pt>
                <c:pt idx="34">
                  <c:v>128888.667</c:v>
                </c:pt>
                <c:pt idx="35">
                  <c:v>131129.28</c:v>
                </c:pt>
                <c:pt idx="36">
                  <c:v>132175.655</c:v>
                </c:pt>
                <c:pt idx="37">
                  <c:v>133222.03</c:v>
                </c:pt>
                <c:pt idx="38">
                  <c:v>134268.405</c:v>
                </c:pt>
                <c:pt idx="39">
                  <c:v>135314.78</c:v>
                </c:pt>
                <c:pt idx="40">
                  <c:v>136361.155</c:v>
                </c:pt>
                <c:pt idx="41">
                  <c:v>137407.53</c:v>
                </c:pt>
                <c:pt idx="42">
                  <c:v>138453.905</c:v>
                </c:pt>
                <c:pt idx="43">
                  <c:v>139500.28</c:v>
                </c:pt>
                <c:pt idx="44">
                  <c:v>140546.655</c:v>
                </c:pt>
                <c:pt idx="45">
                  <c:v>141593.03</c:v>
                </c:pt>
                <c:pt idx="46">
                  <c:v>142639.405</c:v>
                </c:pt>
                <c:pt idx="47">
                  <c:v>143685.78</c:v>
                </c:pt>
                <c:pt idx="48">
                  <c:v>144732.155</c:v>
                </c:pt>
                <c:pt idx="49">
                  <c:v>145778.53</c:v>
                </c:pt>
                <c:pt idx="50">
                  <c:v>146824.905</c:v>
                </c:pt>
                <c:pt idx="51">
                  <c:v>147871.28</c:v>
                </c:pt>
                <c:pt idx="52">
                  <c:v>148917.655</c:v>
                </c:pt>
                <c:pt idx="53">
                  <c:v>149964.03</c:v>
                </c:pt>
                <c:pt idx="54">
                  <c:v>151010.405</c:v>
                </c:pt>
                <c:pt idx="55">
                  <c:v>152056.78</c:v>
                </c:pt>
                <c:pt idx="56">
                  <c:v>153103.155</c:v>
                </c:pt>
                <c:pt idx="57">
                  <c:v>154149.53</c:v>
                </c:pt>
                <c:pt idx="58">
                  <c:v>155195.905</c:v>
                </c:pt>
                <c:pt idx="59">
                  <c:v>156242.28</c:v>
                </c:pt>
                <c:pt idx="60">
                  <c:v>157288.655</c:v>
                </c:pt>
                <c:pt idx="61">
                  <c:v>158335.03</c:v>
                </c:pt>
                <c:pt idx="62">
                  <c:v>159381.405</c:v>
                </c:pt>
                <c:pt idx="63">
                  <c:v>160427.78</c:v>
                </c:pt>
                <c:pt idx="64">
                  <c:v>161474.155</c:v>
                </c:pt>
                <c:pt idx="65">
                  <c:v>162520.53</c:v>
                </c:pt>
                <c:pt idx="66">
                  <c:v>163566.905</c:v>
                </c:pt>
                <c:pt idx="67">
                  <c:v>164613.28</c:v>
                </c:pt>
                <c:pt idx="68">
                  <c:v>165659.655</c:v>
                </c:pt>
                <c:pt idx="69">
                  <c:v>166706.03</c:v>
                </c:pt>
                <c:pt idx="70">
                  <c:v>167752.405</c:v>
                </c:pt>
                <c:pt idx="71">
                  <c:v>168798.78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78-4864-B244-E1119EECB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6510544"/>
        <c:axId val="796759968"/>
      </c:lineChart>
      <c:catAx>
        <c:axId val="79651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759968"/>
        <c:crosses val="autoZero"/>
        <c:auto val="1"/>
        <c:lblAlgn val="ctr"/>
        <c:lblOffset val="100"/>
        <c:noMultiLvlLbl val="0"/>
      </c:catAx>
      <c:valAx>
        <c:axId val="79675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51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1"/>
            <a:ext cx="28899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410701"/>
            <a:ext cx="28899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8C699C6-2EBB-4301-8F3D-EF9ADE6485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21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88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05350"/>
            <a:ext cx="533527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8899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08981"/>
            <a:ext cx="28899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7E5FEFFB-BD78-4C10-A695-1E73333DED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39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D50C0-6CFF-4F0E-BF43-4545BAFABC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88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/>
              <a:t>The Spliethoff Group has a staff of about 1700.</a:t>
            </a:r>
          </a:p>
          <a:p>
            <a:r>
              <a:rPr lang="nl-NL" dirty="0"/>
              <a:t>We manage more than 100 ships that trade world wide (merchant marine).</a:t>
            </a:r>
          </a:p>
          <a:p>
            <a:r>
              <a:rPr lang="nl-NL" dirty="0"/>
              <a:t>As a carrier, we transport all varieties of dry cargo, ranging from forrest products (paper), bulk, break bulk, project cargo, pipes, windmills, yachts, etc. </a:t>
            </a:r>
          </a:p>
          <a:p>
            <a:r>
              <a:rPr lang="nl-NL" dirty="0"/>
              <a:t>Representative offices all over the world and more </a:t>
            </a:r>
            <a:r>
              <a:rPr lang="nl-NL" dirty="0" err="1"/>
              <a:t>than</a:t>
            </a:r>
            <a:r>
              <a:rPr lang="nl-NL" dirty="0"/>
              <a:t> 30 offices connected in a Virtual Private Network (VPN). </a:t>
            </a:r>
          </a:p>
          <a:p>
            <a:endParaRPr lang="nl-NL" dirty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fleet (&gt;100 vessels) of the </a:t>
            </a:r>
            <a:r>
              <a:rPr lang="en-US" dirty="0" err="1"/>
              <a:t>Spliethoff</a:t>
            </a:r>
            <a:r>
              <a:rPr lang="en-US" dirty="0"/>
              <a:t> Group ranges from 2000 –</a:t>
            </a:r>
            <a:r>
              <a:rPr lang="en-US" baseline="0" dirty="0"/>
              <a:t> 22.000 dwt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Group = </a:t>
            </a:r>
            <a:r>
              <a:rPr lang="en-US" baseline="0" dirty="0" err="1"/>
              <a:t>Spliethoff</a:t>
            </a:r>
            <a:r>
              <a:rPr lang="en-US" baseline="0" dirty="0"/>
              <a:t>, </a:t>
            </a:r>
            <a:r>
              <a:rPr lang="en-US" baseline="0" dirty="0" err="1"/>
              <a:t>Transfennica</a:t>
            </a:r>
            <a:r>
              <a:rPr lang="en-US" baseline="0" dirty="0"/>
              <a:t>, </a:t>
            </a:r>
            <a:r>
              <a:rPr lang="en-US" baseline="0" dirty="0" err="1"/>
              <a:t>Wijnne</a:t>
            </a:r>
            <a:r>
              <a:rPr lang="en-US" baseline="0" dirty="0"/>
              <a:t> </a:t>
            </a:r>
            <a:r>
              <a:rPr lang="en-US" baseline="0" dirty="0" err="1"/>
              <a:t>Barends</a:t>
            </a:r>
            <a:r>
              <a:rPr lang="en-US" baseline="0" dirty="0"/>
              <a:t>, </a:t>
            </a:r>
            <a:r>
              <a:rPr lang="en-US" baseline="0" dirty="0" err="1"/>
              <a:t>BigLiftShipping</a:t>
            </a:r>
            <a:r>
              <a:rPr lang="en-US" baseline="0" dirty="0"/>
              <a:t>, but also </a:t>
            </a:r>
            <a:r>
              <a:rPr lang="en-US" baseline="0" dirty="0" err="1"/>
              <a:t>Sevenstar</a:t>
            </a:r>
            <a:r>
              <a:rPr lang="en-US" baseline="0" dirty="0"/>
              <a:t> (Yacht Transport), </a:t>
            </a:r>
            <a:r>
              <a:rPr lang="en-US" baseline="0" dirty="0" err="1"/>
              <a:t>Transfennica</a:t>
            </a:r>
            <a:r>
              <a:rPr lang="en-US" baseline="0" dirty="0"/>
              <a:t> Logistics (door-to-door)</a:t>
            </a:r>
          </a:p>
          <a:p>
            <a:endParaRPr lang="nl-NL" dirty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44959-2975-4BEF-885B-299B6BB476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63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/>
            <a:endParaRPr lang="en-US" dirty="0"/>
          </a:p>
          <a:p>
            <a:endParaRPr lang="nl-NL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44959-2975-4BEF-885B-299B6BB476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05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FEFFB-BD78-4C10-A695-1E73333DED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89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A9DFA-4980-4048-8647-888B8725DC3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2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04800"/>
            <a:ext cx="21717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3627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C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foot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91250"/>
            <a:ext cx="9144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2" descr="head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1" name="Picture 9" descr="logo Spliethof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52800" y="63246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248400" y="2362200"/>
            <a:ext cx="23622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1400" dirty="0">
              <a:latin typeface="Times New Roman" charset="0"/>
            </a:endParaRPr>
          </a:p>
        </p:txBody>
      </p:sp>
      <p:pic>
        <p:nvPicPr>
          <p:cNvPr id="1033" name="Picture 14" descr="Spliethoff_fla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304800"/>
            <a:ext cx="57626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/>
          <a:lstStyle/>
          <a:p>
            <a:r>
              <a:rPr lang="en-US" dirty="0"/>
              <a:t>Cloud </a:t>
            </a:r>
            <a:r>
              <a:rPr lang="en-US" dirty="0" err="1"/>
              <a:t>Calculaties</a:t>
            </a:r>
            <a:endParaRPr lang="en-US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/>
          <a:p>
            <a:r>
              <a:rPr lang="en-US" dirty="0"/>
              <a:t>Mitel Gebruikersgroep</a:t>
            </a:r>
          </a:p>
          <a:p>
            <a:r>
              <a:rPr lang="en-US" dirty="0" err="1"/>
              <a:t>Sparrendoorn</a:t>
            </a:r>
            <a:r>
              <a:rPr lang="en-US" dirty="0"/>
              <a:t>, 21 </a:t>
            </a:r>
            <a:r>
              <a:rPr lang="en-US" dirty="0" err="1"/>
              <a:t>nov</a:t>
            </a:r>
            <a:r>
              <a:rPr lang="en-US" dirty="0"/>
              <a:t> 2019</a:t>
            </a:r>
          </a:p>
          <a:p>
            <a:br>
              <a:rPr lang="en-US" dirty="0"/>
            </a:br>
            <a:r>
              <a:rPr lang="en-US" dirty="0"/>
              <a:t>Ir. Peter Van de Venne</a:t>
            </a:r>
            <a:br>
              <a:rPr lang="en-US" dirty="0"/>
            </a:br>
            <a:r>
              <a:rPr lang="en-US" dirty="0"/>
              <a:t>Director IT, Spliethoff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Conclusies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5800" y="1219200"/>
            <a:ext cx="8153400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Cloud is voor Spliethoff eerste 3-4 </a:t>
            </a:r>
            <a:r>
              <a:rPr lang="nl-NL" sz="1600" dirty="0" err="1"/>
              <a:t>jr</a:t>
            </a:r>
            <a:r>
              <a:rPr lang="nl-NL" sz="1600" dirty="0"/>
              <a:t> kosten effectief</a:t>
            </a:r>
            <a:br>
              <a:rPr lang="nl-NL" sz="1600" dirty="0"/>
            </a:br>
            <a:endParaRPr lang="nl-NL" sz="16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Spliethoff is voornemens het ‘voorzichtig te proberen’ (3-4 </a:t>
            </a:r>
            <a:r>
              <a:rPr lang="nl-NL" sz="1600" dirty="0" err="1"/>
              <a:t>jr</a:t>
            </a:r>
            <a:r>
              <a:rPr lang="nl-NL" sz="1600" dirty="0"/>
              <a:t> commitment)</a:t>
            </a:r>
            <a:br>
              <a:rPr lang="nl-NL" sz="1600" dirty="0"/>
            </a:br>
            <a:endParaRPr lang="nl-NL" sz="16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Internationale SIP provider vraagstuk moet nog opgelost worden.</a:t>
            </a:r>
            <a:br>
              <a:rPr lang="nl-NL" sz="1600" dirty="0"/>
            </a:br>
            <a:endParaRPr lang="nl-NL" sz="16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42889795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Vragen</a:t>
            </a:r>
            <a:r>
              <a:rPr lang="en-US" dirty="0"/>
              <a:t>/ Issues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743200" y="2362200"/>
            <a:ext cx="45720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3600" dirty="0">
                <a:latin typeface="Monotype Corsiva" pitchFamily="66" charset="0"/>
              </a:rPr>
              <a:t>Dank </a:t>
            </a:r>
            <a:r>
              <a:rPr lang="en-US" sz="3600" dirty="0" err="1">
                <a:latin typeface="Monotype Corsiva" pitchFamily="66" charset="0"/>
              </a:rPr>
              <a:t>voor</a:t>
            </a:r>
            <a:r>
              <a:rPr lang="en-US" sz="3600" dirty="0">
                <a:latin typeface="Monotype Corsiva" pitchFamily="66" charset="0"/>
              </a:rPr>
              <a:t> </a:t>
            </a:r>
            <a:r>
              <a:rPr lang="en-US" sz="3600" dirty="0" err="1">
                <a:latin typeface="Monotype Corsiva" pitchFamily="66" charset="0"/>
              </a:rPr>
              <a:t>uw</a:t>
            </a:r>
            <a:r>
              <a:rPr lang="en-US" sz="3600" dirty="0">
                <a:latin typeface="Monotype Corsiva" pitchFamily="66" charset="0"/>
              </a:rPr>
              <a:t> </a:t>
            </a:r>
            <a:r>
              <a:rPr lang="en-US" sz="3600" dirty="0" err="1">
                <a:latin typeface="Monotype Corsiva" pitchFamily="66" charset="0"/>
              </a:rPr>
              <a:t>aandacht</a:t>
            </a:r>
            <a:r>
              <a:rPr lang="en-US" sz="3600" dirty="0">
                <a:latin typeface="Monotype Corsiva" pitchFamily="66" charset="0"/>
              </a:rPr>
              <a:t> !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Vloot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599" y="1219200"/>
            <a:ext cx="5793367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600" dirty="0" err="1"/>
              <a:t>Totale</a:t>
            </a:r>
            <a:r>
              <a:rPr lang="en-US" sz="1600" dirty="0"/>
              <a:t> </a:t>
            </a:r>
            <a:r>
              <a:rPr lang="en-US" sz="1600" dirty="0" err="1"/>
              <a:t>vloot</a:t>
            </a:r>
            <a:r>
              <a:rPr lang="en-US" sz="1600" dirty="0"/>
              <a:t> &gt;100 </a:t>
            </a:r>
            <a:r>
              <a:rPr lang="en-US" sz="1600" dirty="0" err="1"/>
              <a:t>schepen</a:t>
            </a:r>
            <a:r>
              <a:rPr lang="en-US" sz="1600" dirty="0"/>
              <a:t> </a:t>
            </a:r>
            <a:r>
              <a:rPr lang="en-US" sz="1000" dirty="0"/>
              <a:t>(</a:t>
            </a:r>
            <a:r>
              <a:rPr lang="en-US" sz="1000" dirty="0" err="1"/>
              <a:t>bemanning</a:t>
            </a:r>
            <a:r>
              <a:rPr lang="en-US" sz="1000" dirty="0"/>
              <a:t> 15-20 </a:t>
            </a:r>
            <a:r>
              <a:rPr lang="en-US" sz="1000" dirty="0" err="1"/>
              <a:t>personen</a:t>
            </a:r>
            <a:r>
              <a:rPr lang="en-US" sz="1000" dirty="0"/>
              <a:t> /</a:t>
            </a:r>
            <a:r>
              <a:rPr lang="en-US" sz="1000" dirty="0" err="1"/>
              <a:t>schip</a:t>
            </a:r>
            <a:r>
              <a:rPr lang="en-US" sz="1000" dirty="0"/>
              <a:t>)</a:t>
            </a:r>
          </a:p>
        </p:txBody>
      </p:sp>
      <p:pic>
        <p:nvPicPr>
          <p:cNvPr id="8" name="Picture 7" descr="C:\Users\klap\Pictures\SPL_Suomigracht_Antarctica__presentation size.jpg"/>
          <p:cNvPicPr>
            <a:picLocks noChangeAspect="1" noChangeArrowheads="1"/>
          </p:cNvPicPr>
          <p:nvPr/>
        </p:nvPicPr>
        <p:blipFill>
          <a:blip r:embed="rId3" cstate="print"/>
          <a:srcRect l="3746" b="687"/>
          <a:stretch>
            <a:fillRect/>
          </a:stretch>
        </p:blipFill>
        <p:spPr bwMode="auto">
          <a:xfrm>
            <a:off x="6172200" y="1743078"/>
            <a:ext cx="2743200" cy="154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Grp="1" noChangeAspect="1" noChangeArrowheads="1"/>
          </p:cNvPicPr>
          <p:nvPr/>
        </p:nvPicPr>
        <p:blipFill>
          <a:blip r:embed="rId4" cstate="print"/>
          <a:srcRect l="749" r="1125"/>
          <a:stretch>
            <a:fillRect/>
          </a:stretch>
        </p:blipFill>
        <p:spPr bwMode="auto">
          <a:xfrm>
            <a:off x="3429000" y="1828800"/>
            <a:ext cx="260613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Picture3"/>
          <p:cNvPicPr>
            <a:picLocks noChangeAspect="1" noChangeArrowheads="1"/>
          </p:cNvPicPr>
          <p:nvPr/>
        </p:nvPicPr>
        <p:blipFill>
          <a:blip r:embed="rId5" cstate="print"/>
          <a:srcRect r="1498"/>
          <a:stretch>
            <a:fillRect/>
          </a:stretch>
        </p:blipFill>
        <p:spPr bwMode="auto">
          <a:xfrm>
            <a:off x="381000" y="1828800"/>
            <a:ext cx="2616080" cy="1447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pic>
        <p:nvPicPr>
          <p:cNvPr id="11" name="Picture 10" descr="Timca_34864D"/>
          <p:cNvPicPr>
            <a:picLocks noChangeAspect="1" noChangeArrowheads="1"/>
          </p:cNvPicPr>
          <p:nvPr/>
        </p:nvPicPr>
        <p:blipFill>
          <a:blip r:embed="rId6" cstate="print"/>
          <a:srcRect l="1498" r="1872" b="687"/>
          <a:stretch>
            <a:fillRect/>
          </a:stretch>
        </p:blipFill>
        <p:spPr bwMode="auto">
          <a:xfrm>
            <a:off x="381000" y="3505200"/>
            <a:ext cx="2590800" cy="14517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11" descr="7"/>
          <p:cNvPicPr>
            <a:picLocks noChangeAspect="1" noChangeArrowheads="1"/>
          </p:cNvPicPr>
          <p:nvPr/>
        </p:nvPicPr>
        <p:blipFill>
          <a:blip r:embed="rId7" cstate="print"/>
          <a:srcRect l="4495" r="5244" b="7559"/>
          <a:stretch>
            <a:fillRect/>
          </a:stretch>
        </p:blipFill>
        <p:spPr bwMode="auto">
          <a:xfrm>
            <a:off x="3429000" y="3505200"/>
            <a:ext cx="2592967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3" name="Picture 12" descr="HappyBuccaneer_Venetie copy"/>
          <p:cNvPicPr>
            <a:picLocks noChangeAspect="1" noChangeArrowheads="1"/>
          </p:cNvPicPr>
          <p:nvPr/>
        </p:nvPicPr>
        <p:blipFill>
          <a:blip r:embed="rId8" cstate="print"/>
          <a:srcRect b="4234"/>
          <a:stretch>
            <a:fillRect/>
          </a:stretch>
        </p:blipFill>
        <p:spPr bwMode="auto">
          <a:xfrm>
            <a:off x="6165706" y="3505200"/>
            <a:ext cx="2814781" cy="1470025"/>
          </a:xfrm>
          <a:prstGeom prst="rect">
            <a:avLst/>
          </a:prstGeom>
          <a:noFill/>
          <a:ln w="1587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Uitdagingen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8600" y="1219200"/>
            <a:ext cx="88392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Een aantal locaties heeft verouderde </a:t>
            </a:r>
            <a:r>
              <a:rPr lang="nl-NL" sz="1600" dirty="0" err="1"/>
              <a:t>MiVoice</a:t>
            </a:r>
            <a:r>
              <a:rPr lang="nl-NL" sz="1600" dirty="0"/>
              <a:t> Business controllers: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Helsinki (oudste) is &gt; 11 </a:t>
            </a:r>
            <a:r>
              <a:rPr lang="nl-NL" sz="1600" dirty="0" err="1"/>
              <a:t>jr</a:t>
            </a:r>
            <a:r>
              <a:rPr lang="nl-NL" sz="1600" dirty="0"/>
              <a:t> oud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Kunnen niet meer worden </a:t>
            </a:r>
            <a:r>
              <a:rPr lang="nl-NL" sz="1600" dirty="0" err="1"/>
              <a:t>geupgrade</a:t>
            </a:r>
            <a:r>
              <a:rPr lang="nl-NL" sz="1600" dirty="0"/>
              <a:t> naar laatste versie</a:t>
            </a:r>
            <a:br>
              <a:rPr lang="nl-NL" sz="1600" dirty="0"/>
            </a:br>
            <a:endParaRPr lang="nl-NL" sz="16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Mitel toestellen blijven gebruiken, om desinvestering te voorkomen (100k)</a:t>
            </a:r>
            <a:br>
              <a:rPr lang="nl-NL" sz="1600" dirty="0"/>
            </a:br>
            <a:endParaRPr lang="nl-NL" sz="16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Hoe waardeer je het gebruik van je eigen servers en infra ?</a:t>
            </a:r>
            <a:br>
              <a:rPr lang="nl-NL" sz="1600" dirty="0"/>
            </a:br>
            <a:endParaRPr lang="nl-NL" sz="16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Internationale SIP: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Internationale versus lokale tarieven bij centralisatie (SIP providers)?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Kan een buitenlandse SIP provider zijn </a:t>
            </a:r>
            <a:r>
              <a:rPr lang="nl-NL" sz="1600" dirty="0" err="1"/>
              <a:t>trunk</a:t>
            </a:r>
            <a:r>
              <a:rPr lang="nl-NL" sz="1600" dirty="0"/>
              <a:t> in de </a:t>
            </a:r>
            <a:r>
              <a:rPr lang="nl-NL" sz="1600" dirty="0" err="1"/>
              <a:t>cloud</a:t>
            </a:r>
            <a:r>
              <a:rPr lang="nl-NL" sz="1600" dirty="0"/>
              <a:t> aanbieden?</a:t>
            </a:r>
            <a:br>
              <a:rPr lang="nl-NL" sz="1600" dirty="0"/>
            </a:br>
            <a:endParaRPr lang="nl-NL" sz="16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Integraties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met Relatiebeheer software (via Open Integration Gateway, OIG)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met Microsoft Teams</a:t>
            </a:r>
          </a:p>
        </p:txBody>
      </p:sp>
    </p:spTree>
    <p:extLst>
      <p:ext uri="{BB962C8B-B14F-4D97-AF65-F5344CB8AC3E}">
        <p14:creationId xmlns:p14="http://schemas.microsoft.com/office/powerpoint/2010/main" val="12875470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Uitgangspunten</a:t>
            </a:r>
            <a:r>
              <a:rPr lang="en-US" dirty="0"/>
              <a:t>: </a:t>
            </a:r>
            <a:r>
              <a:rPr lang="en-US" dirty="0" err="1"/>
              <a:t>Configuratie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C87415-CDB4-4BA2-BB45-E1B39E71B22C}"/>
              </a:ext>
            </a:extLst>
          </p:cNvPr>
          <p:cNvSpPr/>
          <p:nvPr/>
        </p:nvSpPr>
        <p:spPr>
          <a:xfrm>
            <a:off x="152400" y="1226479"/>
            <a:ext cx="5029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100" b="1" dirty="0"/>
              <a:t>Start met </a:t>
            </a:r>
            <a:r>
              <a:rPr lang="en-GB" sz="1100" b="1" dirty="0" err="1"/>
              <a:t>Europese</a:t>
            </a:r>
            <a:r>
              <a:rPr lang="en-GB" sz="1100" b="1" dirty="0"/>
              <a:t> Continent 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BE3324-D948-41B2-BE06-39E145623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338304"/>
              </p:ext>
            </p:extLst>
          </p:nvPr>
        </p:nvGraphicFramePr>
        <p:xfrm>
          <a:off x="228598" y="1566839"/>
          <a:ext cx="8686803" cy="1860599"/>
        </p:xfrm>
        <a:graphic>
          <a:graphicData uri="http://schemas.openxmlformats.org/drawingml/2006/table">
            <a:tbl>
              <a:tblPr/>
              <a:tblGrid>
                <a:gridCol w="1798983">
                  <a:extLst>
                    <a:ext uri="{9D8B030D-6E8A-4147-A177-3AD203B41FA5}">
                      <a16:colId xmlns:a16="http://schemas.microsoft.com/office/drawing/2014/main" val="1308426756"/>
                    </a:ext>
                  </a:extLst>
                </a:gridCol>
                <a:gridCol w="477078">
                  <a:extLst>
                    <a:ext uri="{9D8B030D-6E8A-4147-A177-3AD203B41FA5}">
                      <a16:colId xmlns:a16="http://schemas.microsoft.com/office/drawing/2014/main" val="2030703220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1052185796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3838872560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698108035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564727444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1736239508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601376048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1426129612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3046343859"/>
                    </a:ext>
                  </a:extLst>
                </a:gridCol>
                <a:gridCol w="49696">
                  <a:extLst>
                    <a:ext uri="{9D8B030D-6E8A-4147-A177-3AD203B41FA5}">
                      <a16:colId xmlns:a16="http://schemas.microsoft.com/office/drawing/2014/main" val="2032320161"/>
                    </a:ext>
                  </a:extLst>
                </a:gridCol>
                <a:gridCol w="477078">
                  <a:extLst>
                    <a:ext uri="{9D8B030D-6E8A-4147-A177-3AD203B41FA5}">
                      <a16:colId xmlns:a16="http://schemas.microsoft.com/office/drawing/2014/main" val="2534928284"/>
                    </a:ext>
                  </a:extLst>
                </a:gridCol>
              </a:tblGrid>
              <a:tr h="143123">
                <a:tc>
                  <a:txBody>
                    <a:bodyPr/>
                    <a:lstStyle/>
                    <a:p>
                      <a:pPr algn="r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setup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Delfzijl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Helsinki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 Petersburg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Antwerpen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Amsterdam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Lübeck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Southampton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Tilbury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298031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Oorspronkelijke installatie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171487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in maand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864372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Analoog / single SIP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064986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licenties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423808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Users (in gebruik)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234189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Users cumulative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707367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 and/or ISDN trunks : huidig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852922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 trunks: max gebruikt (*)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711461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 trunks: toevoegen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912832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 trunks: cumulatief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936319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User/Trunk factor: nieuw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499391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User/Trunk factor: huidig (ISDN+SIP)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273364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54B98800-C02D-4BF3-BBF0-E852FDC27DDD}"/>
              </a:ext>
            </a:extLst>
          </p:cNvPr>
          <p:cNvSpPr/>
          <p:nvPr/>
        </p:nvSpPr>
        <p:spPr>
          <a:xfrm>
            <a:off x="304800" y="4513261"/>
            <a:ext cx="5029200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900" dirty="0"/>
              <a:t>(*) </a:t>
            </a:r>
            <a:r>
              <a:rPr lang="en-GB" sz="900" dirty="0" err="1"/>
              <a:t>Alleen</a:t>
            </a:r>
            <a:r>
              <a:rPr lang="en-GB" sz="900" dirty="0"/>
              <a:t> </a:t>
            </a:r>
            <a:r>
              <a:rPr lang="en-GB" sz="900" dirty="0" err="1"/>
              <a:t>beschikbaar</a:t>
            </a:r>
            <a:r>
              <a:rPr lang="en-GB" sz="900" dirty="0"/>
              <a:t> </a:t>
            </a:r>
            <a:r>
              <a:rPr lang="en-GB" sz="900" dirty="0" err="1"/>
              <a:t>voor</a:t>
            </a:r>
            <a:r>
              <a:rPr lang="en-GB" sz="900" dirty="0"/>
              <a:t> SIP. </a:t>
            </a:r>
            <a:r>
              <a:rPr lang="en-GB" sz="900" dirty="0" err="1"/>
              <a:t>Onbekend</a:t>
            </a:r>
            <a:r>
              <a:rPr lang="en-GB" sz="900" dirty="0"/>
              <a:t> </a:t>
            </a:r>
            <a:r>
              <a:rPr lang="en-GB" sz="900" dirty="0" err="1"/>
              <a:t>voor</a:t>
            </a:r>
            <a:r>
              <a:rPr lang="en-GB" sz="900" dirty="0"/>
              <a:t> ISDN. </a:t>
            </a:r>
            <a:r>
              <a:rPr lang="en-GB" sz="900" dirty="0" err="1"/>
              <a:t>Gebaseerd</a:t>
            </a:r>
            <a:r>
              <a:rPr lang="en-GB" sz="900" dirty="0"/>
              <a:t> op info </a:t>
            </a:r>
            <a:r>
              <a:rPr lang="en-GB" sz="900" dirty="0" err="1"/>
              <a:t>uit</a:t>
            </a:r>
            <a:r>
              <a:rPr lang="en-GB" sz="900" dirty="0"/>
              <a:t> MBG</a:t>
            </a:r>
          </a:p>
          <a:p>
            <a:pPr>
              <a:buNone/>
            </a:pPr>
            <a:endParaRPr lang="en-GB" sz="900" dirty="0"/>
          </a:p>
          <a:p>
            <a:pPr>
              <a:buNone/>
            </a:pPr>
            <a:r>
              <a:rPr lang="en-GB" sz="900" dirty="0"/>
              <a:t>Trunks </a:t>
            </a:r>
            <a:r>
              <a:rPr lang="en-GB" sz="900" dirty="0" err="1"/>
              <a:t>bijna</a:t>
            </a:r>
            <a:r>
              <a:rPr lang="en-GB" sz="900" dirty="0"/>
              <a:t> </a:t>
            </a:r>
            <a:r>
              <a:rPr lang="en-GB" sz="900" dirty="0" err="1"/>
              <a:t>gehalveerd</a:t>
            </a:r>
            <a:r>
              <a:rPr lang="en-GB" sz="900" dirty="0"/>
              <a:t> </a:t>
            </a:r>
            <a:r>
              <a:rPr lang="en-GB" sz="900" dirty="0" err="1"/>
              <a:t>bij</a:t>
            </a:r>
            <a:r>
              <a:rPr lang="en-GB" sz="900" dirty="0"/>
              <a:t> </a:t>
            </a:r>
            <a:r>
              <a:rPr lang="en-GB" sz="900" dirty="0" err="1"/>
              <a:t>consolidatie</a:t>
            </a:r>
            <a:r>
              <a:rPr lang="en-GB" sz="900" dirty="0"/>
              <a:t> (Erlang…)</a:t>
            </a:r>
          </a:p>
        </p:txBody>
      </p:sp>
    </p:spTree>
    <p:extLst>
      <p:ext uri="{BB962C8B-B14F-4D97-AF65-F5344CB8AC3E}">
        <p14:creationId xmlns:p14="http://schemas.microsoft.com/office/powerpoint/2010/main" val="3958566843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Waardering</a:t>
            </a:r>
            <a:r>
              <a:rPr lang="en-US" dirty="0"/>
              <a:t> eigen server </a:t>
            </a:r>
            <a:r>
              <a:rPr lang="en-US" dirty="0" err="1"/>
              <a:t>kosten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C87415-CDB4-4BA2-BB45-E1B39E71B22C}"/>
              </a:ext>
            </a:extLst>
          </p:cNvPr>
          <p:cNvSpPr/>
          <p:nvPr/>
        </p:nvSpPr>
        <p:spPr>
          <a:xfrm>
            <a:off x="152400" y="4360861"/>
            <a:ext cx="838200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dirty="0" err="1"/>
              <a:t>Uitgangspunt</a:t>
            </a:r>
            <a:r>
              <a:rPr lang="en-GB" sz="1200" dirty="0"/>
              <a:t> </a:t>
            </a:r>
            <a:r>
              <a:rPr lang="en-GB" sz="1200" dirty="0" err="1"/>
              <a:t>bij</a:t>
            </a:r>
            <a:r>
              <a:rPr lang="en-GB" sz="1200" dirty="0"/>
              <a:t> On-Premise servers </a:t>
            </a:r>
            <a:r>
              <a:rPr lang="en-GB" sz="1200" dirty="0" err="1"/>
              <a:t>zijn</a:t>
            </a:r>
            <a:r>
              <a:rPr lang="en-GB" sz="1200" dirty="0"/>
              <a:t> de </a:t>
            </a:r>
            <a:r>
              <a:rPr lang="en-GB" sz="1200" dirty="0" err="1"/>
              <a:t>kosten</a:t>
            </a:r>
            <a:r>
              <a:rPr lang="en-GB" sz="1200" dirty="0"/>
              <a:t> </a:t>
            </a:r>
            <a:r>
              <a:rPr lang="en-GB" sz="1200" dirty="0" err="1"/>
              <a:t>voor</a:t>
            </a:r>
            <a:r>
              <a:rPr lang="en-GB" sz="1200" dirty="0"/>
              <a:t> Azure. </a:t>
            </a:r>
          </a:p>
          <a:p>
            <a:pPr>
              <a:buNone/>
            </a:pPr>
            <a:r>
              <a:rPr lang="en-GB" sz="1200" dirty="0" err="1"/>
              <a:t>Daar</a:t>
            </a:r>
            <a:r>
              <a:rPr lang="en-GB" sz="1200" dirty="0"/>
              <a:t> </a:t>
            </a:r>
            <a:r>
              <a:rPr lang="en-GB" sz="1200" dirty="0" err="1"/>
              <a:t>rekenen</a:t>
            </a:r>
            <a:r>
              <a:rPr lang="en-GB" sz="1200" dirty="0"/>
              <a:t> we dan 80% van </a:t>
            </a:r>
            <a:r>
              <a:rPr lang="en-GB" sz="1200" dirty="0" err="1"/>
              <a:t>bij</a:t>
            </a:r>
            <a:r>
              <a:rPr lang="en-GB" sz="1200" dirty="0"/>
              <a:t> On-Premise (someone else’s servers margin…)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35D8FD8-0F15-4147-96D4-399EB5ED4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849873"/>
              </p:ext>
            </p:extLst>
          </p:nvPr>
        </p:nvGraphicFramePr>
        <p:xfrm>
          <a:off x="158044" y="1988538"/>
          <a:ext cx="8420100" cy="146304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747112082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9058650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1749194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1870707285"/>
                    </a:ext>
                  </a:extLst>
                </a:gridCol>
                <a:gridCol w="2755900">
                  <a:extLst>
                    <a:ext uri="{9D8B030D-6E8A-4147-A177-3AD203B41FA5}">
                      <a16:colId xmlns:a16="http://schemas.microsoft.com/office/drawing/2014/main" val="32913064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142476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3363365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On-Prem servers: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Azure/month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 requirements: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EUR/mnd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0549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vMBG Trunks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Cores, 2 GB RAM, 40 GB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A4 v2 : 4 vCPUs, 8GB RAM, 40 GB temp storage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5762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vMBG Teleworker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Cores, 2 GB RAM, 40 GB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A4 v2 : 4 vCPUs, 8GB RAM, 40 GB temp storage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8345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vMiVB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Cores, 1.5 GB RAM, 20 GB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A4 v2 : 4 vCPUs, 8GB RAM, 40 GB temp storage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0161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MiCollab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Cores, 5 GB RAM, 90 GB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A4 v2 : 4 vCPUs, 8GB RAM, 40 GB temp storage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8261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0992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4568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Serverkosten in eigen beheer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56660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54EEC18D-981A-42E8-B594-6058EE1630F1}"/>
              </a:ext>
            </a:extLst>
          </p:cNvPr>
          <p:cNvSpPr/>
          <p:nvPr/>
        </p:nvSpPr>
        <p:spPr>
          <a:xfrm>
            <a:off x="381000" y="1454351"/>
            <a:ext cx="325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800" b="1" dirty="0"/>
              <a:t>Op basis van Azure </a:t>
            </a:r>
            <a:r>
              <a:rPr lang="en-GB" sz="9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16845849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Kostencomponenten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C87415-CDB4-4BA2-BB45-E1B39E71B22C}"/>
              </a:ext>
            </a:extLst>
          </p:cNvPr>
          <p:cNvSpPr/>
          <p:nvPr/>
        </p:nvSpPr>
        <p:spPr>
          <a:xfrm>
            <a:off x="0" y="1981200"/>
            <a:ext cx="5181600" cy="188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100" b="1" dirty="0"/>
              <a:t>CLOUD </a:t>
            </a:r>
            <a:r>
              <a:rPr lang="en-GB" sz="1100" b="1" dirty="0" err="1"/>
              <a:t>kostencomponenten</a:t>
            </a:r>
            <a:r>
              <a:rPr lang="en-GB" sz="1100" b="1" dirty="0"/>
              <a:t>:</a:t>
            </a:r>
          </a:p>
          <a:p>
            <a:pPr>
              <a:buNone/>
            </a:pPr>
            <a:r>
              <a:rPr lang="en-GB" sz="1100" dirty="0"/>
              <a:t>Private Cloud (hosting)</a:t>
            </a:r>
          </a:p>
          <a:p>
            <a:pPr>
              <a:buNone/>
            </a:pPr>
            <a:r>
              <a:rPr lang="en-GB" sz="1100" dirty="0" err="1"/>
              <a:t>Gebruikers</a:t>
            </a:r>
            <a:r>
              <a:rPr lang="en-GB" sz="1100" dirty="0"/>
              <a:t> </a:t>
            </a:r>
            <a:r>
              <a:rPr lang="en-GB" sz="1100" dirty="0" err="1"/>
              <a:t>licenties</a:t>
            </a:r>
            <a:r>
              <a:rPr lang="en-GB" sz="1100" dirty="0"/>
              <a:t> (Basic, Standard, UCC, SIP, Teleworker, Console)</a:t>
            </a:r>
          </a:p>
          <a:p>
            <a:pPr>
              <a:buNone/>
            </a:pPr>
            <a:r>
              <a:rPr lang="en-GB" sz="1100" dirty="0"/>
              <a:t>Mitel </a:t>
            </a:r>
            <a:r>
              <a:rPr lang="en-GB" sz="1100" dirty="0" err="1"/>
              <a:t>korting</a:t>
            </a:r>
            <a:r>
              <a:rPr lang="en-GB" sz="1100" dirty="0"/>
              <a:t> Move2Cloud</a:t>
            </a:r>
          </a:p>
          <a:p>
            <a:pPr>
              <a:buNone/>
            </a:pPr>
            <a:r>
              <a:rPr lang="en-GB" sz="1100" dirty="0"/>
              <a:t>Reporting (per user)</a:t>
            </a:r>
          </a:p>
          <a:p>
            <a:pPr>
              <a:buNone/>
            </a:pPr>
            <a:r>
              <a:rPr lang="en-GB" sz="1100" dirty="0"/>
              <a:t>SLA </a:t>
            </a:r>
            <a:r>
              <a:rPr lang="en-GB" sz="1100" dirty="0" err="1"/>
              <a:t>kosten</a:t>
            </a:r>
            <a:r>
              <a:rPr lang="en-GB" sz="1100" dirty="0"/>
              <a:t> per user</a:t>
            </a:r>
          </a:p>
          <a:p>
            <a:pPr>
              <a:buNone/>
            </a:pPr>
            <a:r>
              <a:rPr lang="en-GB" sz="1100" dirty="0"/>
              <a:t>AudioCodes SBC (price per trunk channel)</a:t>
            </a:r>
          </a:p>
          <a:p>
            <a:pPr>
              <a:buNone/>
            </a:pPr>
            <a:r>
              <a:rPr lang="en-GB" sz="1100" dirty="0"/>
              <a:t>SIP trunk </a:t>
            </a:r>
            <a:r>
              <a:rPr lang="en-GB" sz="1100" dirty="0" err="1"/>
              <a:t>licenties</a:t>
            </a:r>
            <a:endParaRPr lang="en-GB" sz="1100" dirty="0"/>
          </a:p>
          <a:p>
            <a:pPr>
              <a:buNone/>
            </a:pPr>
            <a:r>
              <a:rPr lang="en-GB" sz="1100" dirty="0"/>
              <a:t>One time setup cost cloud + training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1A61C3-8894-4E5D-9B99-B3B971A99B99}"/>
              </a:ext>
            </a:extLst>
          </p:cNvPr>
          <p:cNvSpPr/>
          <p:nvPr/>
        </p:nvSpPr>
        <p:spPr>
          <a:xfrm>
            <a:off x="5029200" y="1981200"/>
            <a:ext cx="4648200" cy="208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100" b="1" dirty="0"/>
              <a:t>On-Premise </a:t>
            </a:r>
            <a:r>
              <a:rPr lang="en-GB" sz="1100" b="1" dirty="0" err="1"/>
              <a:t>kostencomponenten</a:t>
            </a:r>
            <a:r>
              <a:rPr lang="en-GB" sz="1100" b="1" dirty="0"/>
              <a:t>:</a:t>
            </a:r>
          </a:p>
          <a:p>
            <a:pPr>
              <a:buNone/>
            </a:pPr>
            <a:r>
              <a:rPr lang="en-GB" sz="1100" dirty="0" err="1"/>
              <a:t>Vervanging</a:t>
            </a:r>
            <a:r>
              <a:rPr lang="en-GB" sz="1100" dirty="0"/>
              <a:t> + </a:t>
            </a:r>
            <a:r>
              <a:rPr lang="en-GB" sz="1100" dirty="0" err="1"/>
              <a:t>installatie</a:t>
            </a:r>
            <a:r>
              <a:rPr lang="en-GB" sz="1100" dirty="0"/>
              <a:t> PBX (</a:t>
            </a:r>
            <a:r>
              <a:rPr lang="en-GB" sz="1100" dirty="0" err="1"/>
              <a:t>iedere</a:t>
            </a:r>
            <a:r>
              <a:rPr lang="en-GB" sz="1100" dirty="0"/>
              <a:t> 7 </a:t>
            </a:r>
            <a:r>
              <a:rPr lang="en-GB" sz="1100" dirty="0" err="1"/>
              <a:t>jaar</a:t>
            </a:r>
            <a:r>
              <a:rPr lang="en-GB" sz="1100" dirty="0"/>
              <a:t>)</a:t>
            </a:r>
          </a:p>
          <a:p>
            <a:pPr>
              <a:buNone/>
            </a:pPr>
            <a:r>
              <a:rPr lang="en-GB" sz="1100" dirty="0"/>
              <a:t>Software Assurance (SA) : </a:t>
            </a:r>
            <a:r>
              <a:rPr lang="en-GB" sz="1100" dirty="0" err="1"/>
              <a:t>vMBG+vMiVB</a:t>
            </a:r>
            <a:endParaRPr lang="en-GB" sz="1100" dirty="0"/>
          </a:p>
          <a:p>
            <a:pPr>
              <a:buNone/>
            </a:pPr>
            <a:r>
              <a:rPr lang="en-GB" sz="1100" dirty="0"/>
              <a:t>Service - SLA/month</a:t>
            </a:r>
          </a:p>
          <a:p>
            <a:pPr>
              <a:buNone/>
            </a:pPr>
            <a:endParaRPr lang="en-GB" sz="1100" dirty="0"/>
          </a:p>
          <a:p>
            <a:pPr>
              <a:buNone/>
            </a:pPr>
            <a:r>
              <a:rPr lang="en-GB" sz="1100" dirty="0"/>
              <a:t>On-Prem servers (based on Azure)</a:t>
            </a:r>
          </a:p>
          <a:p>
            <a:pPr>
              <a:buNone/>
            </a:pPr>
            <a:r>
              <a:rPr lang="en-GB" sz="1100" dirty="0"/>
              <a:t>Dark </a:t>
            </a:r>
            <a:r>
              <a:rPr lang="en-GB" sz="1100" dirty="0" err="1"/>
              <a:t>fiber</a:t>
            </a:r>
            <a:r>
              <a:rPr lang="en-GB" sz="1100" dirty="0"/>
              <a:t> </a:t>
            </a:r>
            <a:r>
              <a:rPr lang="en-GB" sz="1100" dirty="0" err="1"/>
              <a:t>bijdrage</a:t>
            </a:r>
            <a:r>
              <a:rPr lang="en-GB" sz="1100" dirty="0"/>
              <a:t> (18 km) (*)</a:t>
            </a:r>
          </a:p>
          <a:p>
            <a:pPr>
              <a:buNone/>
            </a:pPr>
            <a:r>
              <a:rPr lang="en-GB" sz="1100" dirty="0" err="1"/>
              <a:t>Fiber</a:t>
            </a:r>
            <a:r>
              <a:rPr lang="en-GB" sz="1100" dirty="0"/>
              <a:t> switch components (5 </a:t>
            </a:r>
            <a:r>
              <a:rPr lang="en-GB" sz="1100" dirty="0" err="1"/>
              <a:t>jr</a:t>
            </a:r>
            <a:r>
              <a:rPr lang="en-GB" sz="1100" dirty="0"/>
              <a:t> </a:t>
            </a:r>
            <a:r>
              <a:rPr lang="en-GB" sz="1100" dirty="0" err="1"/>
              <a:t>afschrijving</a:t>
            </a:r>
            <a:r>
              <a:rPr lang="en-GB" sz="1100" dirty="0"/>
              <a:t>) (*)</a:t>
            </a:r>
          </a:p>
          <a:p>
            <a:pPr>
              <a:buNone/>
            </a:pPr>
            <a:r>
              <a:rPr lang="en-GB" sz="1100" dirty="0"/>
              <a:t>Uren intern </a:t>
            </a:r>
            <a:r>
              <a:rPr lang="en-GB" sz="1100" dirty="0" err="1"/>
              <a:t>personeel</a:t>
            </a:r>
            <a:r>
              <a:rPr lang="en-GB" sz="1100" dirty="0"/>
              <a:t> </a:t>
            </a:r>
            <a:r>
              <a:rPr lang="en-GB" sz="1100" dirty="0" err="1"/>
              <a:t>tbv</a:t>
            </a:r>
            <a:r>
              <a:rPr lang="en-GB" sz="1100" dirty="0"/>
              <a:t> Mitel upgrade/support</a:t>
            </a:r>
          </a:p>
          <a:p>
            <a:pPr>
              <a:buNone/>
            </a:pPr>
            <a:endParaRPr lang="en-GB" sz="11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2C67B4-0D32-4391-9F09-E265FA2D9963}"/>
              </a:ext>
            </a:extLst>
          </p:cNvPr>
          <p:cNvSpPr/>
          <p:nvPr/>
        </p:nvSpPr>
        <p:spPr>
          <a:xfrm>
            <a:off x="152400" y="4360861"/>
            <a:ext cx="8382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900" dirty="0"/>
              <a:t>(*) </a:t>
            </a:r>
            <a:r>
              <a:rPr lang="en-GB" sz="900" dirty="0" err="1"/>
              <a:t>Kosten</a:t>
            </a:r>
            <a:r>
              <a:rPr lang="en-GB" sz="900" dirty="0"/>
              <a:t> Dark </a:t>
            </a:r>
            <a:r>
              <a:rPr lang="en-GB" sz="900" dirty="0" err="1"/>
              <a:t>fiber</a:t>
            </a:r>
            <a:r>
              <a:rPr lang="en-GB" sz="900" dirty="0"/>
              <a:t> + </a:t>
            </a:r>
            <a:r>
              <a:rPr lang="en-GB" sz="900" dirty="0" err="1"/>
              <a:t>fiber</a:t>
            </a:r>
            <a:r>
              <a:rPr lang="en-GB" sz="900" dirty="0"/>
              <a:t> switch </a:t>
            </a:r>
            <a:r>
              <a:rPr lang="en-GB" sz="900" dirty="0" err="1"/>
              <a:t>verdeeld</a:t>
            </a:r>
            <a:r>
              <a:rPr lang="en-GB" sz="900" dirty="0"/>
              <a:t> op basis van </a:t>
            </a:r>
            <a:r>
              <a:rPr lang="en-GB" sz="900" dirty="0" err="1"/>
              <a:t>aantal</a:t>
            </a:r>
            <a:r>
              <a:rPr lang="en-GB" sz="900" dirty="0"/>
              <a:t> Mitel servers op het </a:t>
            </a:r>
            <a:r>
              <a:rPr lang="en-GB" sz="900" dirty="0" err="1"/>
              <a:t>totaal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017453305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versus On-Prem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000A95B-3BFB-430D-8ABF-FBB9D31D617F}"/>
              </a:ext>
            </a:extLst>
          </p:cNvPr>
          <p:cNvGraphicFramePr>
            <a:graphicFrameLocks/>
          </p:cNvGraphicFramePr>
          <p:nvPr/>
        </p:nvGraphicFramePr>
        <p:xfrm>
          <a:off x="643890" y="1524000"/>
          <a:ext cx="785622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4C31A66-BB66-4565-B582-67B1DA2C6C82}"/>
              </a:ext>
            </a:extLst>
          </p:cNvPr>
          <p:cNvSpPr/>
          <p:nvPr/>
        </p:nvSpPr>
        <p:spPr>
          <a:xfrm>
            <a:off x="624134" y="5486400"/>
            <a:ext cx="8382000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100" dirty="0"/>
              <a:t>Break-even-point </a:t>
            </a:r>
            <a:r>
              <a:rPr lang="en-US" sz="1100" dirty="0" err="1"/>
              <a:t>ligt</a:t>
            </a:r>
            <a:r>
              <a:rPr lang="en-US" sz="1100" dirty="0"/>
              <a:t> </a:t>
            </a:r>
            <a:r>
              <a:rPr lang="en-US" sz="1100" dirty="0" err="1"/>
              <a:t>tussen</a:t>
            </a:r>
            <a:r>
              <a:rPr lang="en-US" sz="1100" dirty="0"/>
              <a:t> de 3 </a:t>
            </a:r>
            <a:r>
              <a:rPr lang="en-US" sz="1100" dirty="0" err="1"/>
              <a:t>en</a:t>
            </a:r>
            <a:r>
              <a:rPr lang="en-US" sz="1100" dirty="0"/>
              <a:t> 4 </a:t>
            </a:r>
            <a:r>
              <a:rPr lang="en-US" sz="1100" dirty="0" err="1"/>
              <a:t>jaar</a:t>
            </a:r>
            <a:endParaRPr lang="en-US" sz="1100" dirty="0"/>
          </a:p>
          <a:p>
            <a:pPr>
              <a:buNone/>
            </a:pPr>
            <a:r>
              <a:rPr lang="en-US" sz="1100" dirty="0"/>
              <a:t>Na 5 </a:t>
            </a:r>
            <a:r>
              <a:rPr lang="en-US" sz="1100" dirty="0" err="1"/>
              <a:t>jr</a:t>
            </a:r>
            <a:r>
              <a:rPr lang="en-US" sz="1100" dirty="0"/>
              <a:t> </a:t>
            </a:r>
            <a:r>
              <a:rPr lang="en-US" sz="1100" dirty="0" err="1"/>
              <a:t>wordt</a:t>
            </a:r>
            <a:r>
              <a:rPr lang="en-US" sz="1100" dirty="0"/>
              <a:t> het </a:t>
            </a:r>
            <a:r>
              <a:rPr lang="en-US" sz="1100" dirty="0" err="1"/>
              <a:t>verschil</a:t>
            </a:r>
            <a:r>
              <a:rPr lang="en-US" sz="1100" dirty="0"/>
              <a:t> </a:t>
            </a:r>
            <a:r>
              <a:rPr lang="en-US" sz="1100" dirty="0" err="1"/>
              <a:t>groot</a:t>
            </a:r>
            <a:r>
              <a:rPr lang="en-US" sz="1100" dirty="0"/>
              <a:t>. </a:t>
            </a:r>
            <a:r>
              <a:rPr lang="en-US" sz="1100" dirty="0" err="1"/>
              <a:t>Verwachting</a:t>
            </a:r>
            <a:r>
              <a:rPr lang="en-US" sz="1100" dirty="0"/>
              <a:t> is </a:t>
            </a:r>
            <a:r>
              <a:rPr lang="en-US" sz="1100" dirty="0" err="1"/>
              <a:t>wel</a:t>
            </a:r>
            <a:r>
              <a:rPr lang="en-US" sz="1100" dirty="0"/>
              <a:t> </a:t>
            </a:r>
            <a:r>
              <a:rPr lang="en-US" sz="1100" dirty="0" err="1"/>
              <a:t>dat</a:t>
            </a:r>
            <a:r>
              <a:rPr lang="en-US" sz="1100" dirty="0"/>
              <a:t> de cloud </a:t>
            </a:r>
            <a:r>
              <a:rPr lang="en-US" sz="1100" dirty="0" err="1"/>
              <a:t>kosten</a:t>
            </a:r>
            <a:r>
              <a:rPr lang="en-US" sz="1100" dirty="0"/>
              <a:t> over </a:t>
            </a:r>
            <a:r>
              <a:rPr lang="en-US" sz="1100" dirty="0" err="1"/>
              <a:t>tijd</a:t>
            </a:r>
            <a:r>
              <a:rPr lang="en-US" sz="1100" dirty="0"/>
              <a:t> </a:t>
            </a:r>
            <a:r>
              <a:rPr lang="en-US" sz="1100" dirty="0" err="1"/>
              <a:t>zullen</a:t>
            </a:r>
            <a:r>
              <a:rPr lang="en-US" sz="1100" dirty="0"/>
              <a:t> </a:t>
            </a:r>
            <a:r>
              <a:rPr lang="en-US" sz="1100" dirty="0" err="1"/>
              <a:t>afnemen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128053305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SIP Provider(s)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5800" y="1219200"/>
            <a:ext cx="8153400" cy="3496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nl-NL" sz="14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400" dirty="0"/>
              <a:t>In NL geen probleem: genoeg providers om uit te kiezen</a:t>
            </a:r>
            <a:br>
              <a:rPr lang="nl-NL" sz="1400" dirty="0"/>
            </a:br>
            <a:endParaRPr lang="nl-NL" sz="14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400" dirty="0"/>
              <a:t> Internationale SIP </a:t>
            </a:r>
            <a:r>
              <a:rPr lang="nl-NL" sz="1400" dirty="0" err="1"/>
              <a:t>trunks</a:t>
            </a:r>
            <a:r>
              <a:rPr lang="nl-NL" sz="1400" dirty="0"/>
              <a:t> zijn uitdaging: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400" dirty="0"/>
              <a:t>NL Providers: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400" dirty="0"/>
              <a:t> T-Mobile kan geen lokale nummers leveren 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400" dirty="0"/>
              <a:t> KPN in een aantal landen wel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400" dirty="0"/>
              <a:t> Vodafone ?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400" dirty="0"/>
              <a:t> </a:t>
            </a:r>
            <a:r>
              <a:rPr lang="nl-NL" sz="1400" dirty="0" err="1"/>
              <a:t>One</a:t>
            </a:r>
            <a:r>
              <a:rPr lang="nl-NL" sz="1400" dirty="0"/>
              <a:t> Central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400" dirty="0"/>
              <a:t> </a:t>
            </a:r>
            <a:r>
              <a:rPr lang="nl-NL" sz="1400" dirty="0" err="1"/>
              <a:t>Fuze</a:t>
            </a:r>
            <a:endParaRPr lang="nl-NL" sz="1400" dirty="0"/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400" dirty="0"/>
              <a:t> Colt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400" dirty="0"/>
              <a:t> …?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8BD66A-64A2-4DC0-AC9B-106C9684B3E2}"/>
              </a:ext>
            </a:extLst>
          </p:cNvPr>
          <p:cNvSpPr/>
          <p:nvPr/>
        </p:nvSpPr>
        <p:spPr>
          <a:xfrm>
            <a:off x="624134" y="54864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err="1"/>
              <a:t>Bij</a:t>
            </a:r>
            <a:r>
              <a:rPr lang="en-US" sz="1400" dirty="0"/>
              <a:t> </a:t>
            </a:r>
            <a:r>
              <a:rPr lang="en-US" sz="1400" dirty="0" err="1"/>
              <a:t>meerdere</a:t>
            </a:r>
            <a:r>
              <a:rPr lang="en-US" sz="1400" dirty="0"/>
              <a:t> SIP providers, </a:t>
            </a:r>
            <a:r>
              <a:rPr lang="en-US" sz="1400" dirty="0" err="1"/>
              <a:t>meer</a:t>
            </a:r>
            <a:r>
              <a:rPr lang="en-US" sz="1400" dirty="0"/>
              <a:t> SIP trunks </a:t>
            </a:r>
            <a:r>
              <a:rPr lang="en-US" sz="1400" dirty="0" err="1"/>
              <a:t>nodig</a:t>
            </a:r>
            <a:r>
              <a:rPr lang="en-US" sz="1400" dirty="0"/>
              <a:t> (blocking)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295551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Toegevoegde</a:t>
            </a:r>
            <a:r>
              <a:rPr lang="en-US" dirty="0"/>
              <a:t> </a:t>
            </a:r>
            <a:r>
              <a:rPr lang="en-US" dirty="0" err="1"/>
              <a:t>waarde</a:t>
            </a:r>
            <a:r>
              <a:rPr lang="en-US" dirty="0"/>
              <a:t> cloud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5800" y="1219200"/>
            <a:ext cx="8153400" cy="395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Geen zorgen meer over het up </a:t>
            </a:r>
            <a:r>
              <a:rPr lang="nl-NL" sz="1600" dirty="0" err="1"/>
              <a:t>to</a:t>
            </a:r>
            <a:r>
              <a:rPr lang="nl-NL" sz="1600" dirty="0"/>
              <a:t> date houden van het </a:t>
            </a:r>
            <a:r>
              <a:rPr lang="nl-NL" sz="1600" dirty="0" err="1"/>
              <a:t>voice</a:t>
            </a:r>
            <a:r>
              <a:rPr lang="nl-NL" sz="1600" dirty="0"/>
              <a:t> platform</a:t>
            </a:r>
            <a:br>
              <a:rPr lang="nl-NL" sz="1600" dirty="0"/>
            </a:br>
            <a:endParaRPr lang="nl-NL" sz="16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Makkelijk aansluiten van kleine/nieuwe vestigingen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nl-NL" sz="16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API </a:t>
            </a:r>
            <a:r>
              <a:rPr lang="nl-NL" sz="1600" dirty="0" err="1"/>
              <a:t>integration</a:t>
            </a:r>
            <a:r>
              <a:rPr lang="nl-NL" sz="1600" dirty="0"/>
              <a:t> centraal geregeld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Click </a:t>
            </a:r>
            <a:r>
              <a:rPr lang="nl-NL" sz="1600" dirty="0" err="1"/>
              <a:t>to</a:t>
            </a:r>
            <a:r>
              <a:rPr lang="nl-NL" sz="1600" dirty="0"/>
              <a:t> </a:t>
            </a:r>
            <a:r>
              <a:rPr lang="nl-NL" sz="1600" dirty="0" err="1"/>
              <a:t>dail</a:t>
            </a:r>
            <a:endParaRPr lang="nl-NL" sz="1600" dirty="0"/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</a:t>
            </a:r>
            <a:r>
              <a:rPr lang="nl-NL" sz="1600" dirty="0" err="1"/>
              <a:t>Incoming</a:t>
            </a:r>
            <a:r>
              <a:rPr lang="nl-NL" sz="1600" dirty="0"/>
              <a:t> call handling (</a:t>
            </a:r>
            <a:r>
              <a:rPr lang="nl-NL" sz="1600" dirty="0" err="1"/>
              <a:t>future</a:t>
            </a:r>
            <a:r>
              <a:rPr lang="nl-NL" sz="1600" dirty="0"/>
              <a:t>)</a:t>
            </a:r>
            <a:br>
              <a:rPr lang="nl-NL" sz="1600" dirty="0"/>
            </a:br>
            <a:endParaRPr lang="nl-NL" sz="16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</a:t>
            </a:r>
            <a:r>
              <a:rPr lang="nl-NL" sz="1600" dirty="0" err="1"/>
              <a:t>Onboarding</a:t>
            </a:r>
            <a:r>
              <a:rPr lang="nl-NL" sz="1600" dirty="0"/>
              <a:t>/</a:t>
            </a:r>
            <a:r>
              <a:rPr lang="nl-NL" sz="1600" dirty="0" err="1"/>
              <a:t>Offboarding</a:t>
            </a:r>
            <a:r>
              <a:rPr lang="nl-NL" sz="1600" dirty="0"/>
              <a:t> kan geautomatiseerd via </a:t>
            </a:r>
            <a:r>
              <a:rPr lang="nl-NL" sz="1600" dirty="0" err="1"/>
              <a:t>API’s</a:t>
            </a:r>
            <a:r>
              <a:rPr lang="nl-NL" sz="1600" dirty="0"/>
              <a:t> (nieuw personeel)</a:t>
            </a:r>
            <a:br>
              <a:rPr lang="nl-NL" sz="1600" dirty="0"/>
            </a:br>
            <a:endParaRPr lang="nl-NL" sz="16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1600" dirty="0"/>
              <a:t> </a:t>
            </a:r>
            <a:r>
              <a:rPr lang="nl-NL" sz="1600" dirty="0" err="1"/>
              <a:t>MiCC</a:t>
            </a:r>
            <a:r>
              <a:rPr lang="nl-NL" sz="1600" dirty="0"/>
              <a:t> : Voice Assistant beschikbaar</a:t>
            </a:r>
            <a:br>
              <a:rPr lang="nl-NL" sz="1600" dirty="0"/>
            </a:br>
            <a:endParaRPr lang="nl-NL" sz="16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42798805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CC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E2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789192BF4824BBEDA3AC9FCF428B3" ma:contentTypeVersion="21" ma:contentTypeDescription="Create a new document." ma:contentTypeScope="" ma:versionID="4d9a4e1633a17a3899b1bf6adfe9039f">
  <xsd:schema xmlns:xsd="http://www.w3.org/2001/XMLSchema" xmlns:xs="http://www.w3.org/2001/XMLSchema" xmlns:p="http://schemas.microsoft.com/office/2006/metadata/properties" xmlns:ns2="a98d785b-a573-4648-a687-d73070f116ca" xmlns:ns3="e7d83ab9-40ce-4f6a-9d5b-bb8228ec9b2e" targetNamespace="http://schemas.microsoft.com/office/2006/metadata/properties" ma:root="true" ma:fieldsID="ea3e3fe76a8c86075157bc95f00514b8" ns2:_="" ns3:_="">
    <xsd:import namespace="a98d785b-a573-4648-a687-d73070f116ca"/>
    <xsd:import namespace="e7d83ab9-40ce-4f6a-9d5b-bb8228ec9b2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Dat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d785b-a573-4648-a687-d73070f116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3276885-7dfa-4cd0-820a-7be052c89ea5}" ma:internalName="TaxCatchAll" ma:showField="CatchAllData" ma:web="a98d785b-a573-4648-a687-d73070f116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d83ab9-40ce-4f6a-9d5b-bb8228ec9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" ma:index="20" nillable="true" ma:displayName="Date" ma:format="DateOnly" ma:internalName="Dat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2a3306c-a91f-4216-84a6-267e9c23c6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8d785b-a573-4648-a687-d73070f116ca" xsi:nil="true"/>
    <Date xmlns="e7d83ab9-40ce-4f6a-9d5b-bb8228ec9b2e" xsi:nil="true"/>
    <lcf76f155ced4ddcb4097134ff3c332f xmlns="e7d83ab9-40ce-4f6a-9d5b-bb8228ec9b2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AC1A554-0990-4F65-9D36-B9B838455A22}"/>
</file>

<file path=customXml/itemProps2.xml><?xml version="1.0" encoding="utf-8"?>
<ds:datastoreItem xmlns:ds="http://schemas.openxmlformats.org/officeDocument/2006/customXml" ds:itemID="{F866C56E-C881-4C09-A3E4-A847F4F23E33}"/>
</file>

<file path=customXml/itemProps3.xml><?xml version="1.0" encoding="utf-8"?>
<ds:datastoreItem xmlns:ds="http://schemas.openxmlformats.org/officeDocument/2006/customXml" ds:itemID="{93EA4C87-913E-4B29-996C-AF57CEB9BE2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13727</TotalTime>
  <Words>754</Words>
  <Application>Microsoft Office PowerPoint</Application>
  <PresentationFormat>On-screen Show (4:3)</PresentationFormat>
  <Paragraphs>239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Monotype Corsiva</vt:lpstr>
      <vt:lpstr>Times New Roman</vt:lpstr>
      <vt:lpstr>Verdana</vt:lpstr>
      <vt:lpstr>Wingdings</vt:lpstr>
      <vt:lpstr>Default Design</vt:lpstr>
      <vt:lpstr>Cloud Calculaties</vt:lpstr>
      <vt:lpstr>Vloot</vt:lpstr>
      <vt:lpstr>Uitdagingen</vt:lpstr>
      <vt:lpstr>Uitgangspunten: Configuratie</vt:lpstr>
      <vt:lpstr>Waardering eigen server kosten</vt:lpstr>
      <vt:lpstr>Kostencomponenten</vt:lpstr>
      <vt:lpstr>Cloud versus On-Prem</vt:lpstr>
      <vt:lpstr>SIP Provider(s)</vt:lpstr>
      <vt:lpstr>Toegevoegde waarde cloud</vt:lpstr>
      <vt:lpstr>Conclusies</vt:lpstr>
      <vt:lpstr>Vragen/ Issues</vt:lpstr>
    </vt:vector>
  </TitlesOfParts>
  <Company>Spliethoff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mf</dc:creator>
  <cp:lastModifiedBy>Venne, Peter Van de</cp:lastModifiedBy>
  <cp:revision>782</cp:revision>
  <cp:lastPrinted>2016-02-16T09:06:04Z</cp:lastPrinted>
  <dcterms:created xsi:type="dcterms:W3CDTF">2002-04-29T06:40:30Z</dcterms:created>
  <dcterms:modified xsi:type="dcterms:W3CDTF">2019-11-21T09:38:04Z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0x010100002789192BF4824BBEDA3AC9FCF428B3</vt:lpwstr>
  </property>
</Properties>
</file>